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8" r:id="rId2"/>
    <p:sldId id="309" r:id="rId3"/>
    <p:sldId id="274" r:id="rId4"/>
    <p:sldId id="313" r:id="rId5"/>
    <p:sldId id="314" r:id="rId6"/>
    <p:sldId id="293" r:id="rId7"/>
    <p:sldId id="275" r:id="rId8"/>
    <p:sldId id="310" r:id="rId9"/>
    <p:sldId id="276" r:id="rId10"/>
    <p:sldId id="299" r:id="rId11"/>
    <p:sldId id="264" r:id="rId12"/>
    <p:sldId id="263" r:id="rId13"/>
    <p:sldId id="277" r:id="rId14"/>
    <p:sldId id="280" r:id="rId15"/>
    <p:sldId id="281" r:id="rId16"/>
    <p:sldId id="282" r:id="rId17"/>
    <p:sldId id="283" r:id="rId18"/>
    <p:sldId id="284" r:id="rId19"/>
    <p:sldId id="285" r:id="rId20"/>
    <p:sldId id="306" r:id="rId21"/>
    <p:sldId id="307" r:id="rId22"/>
    <p:sldId id="312" r:id="rId23"/>
    <p:sldId id="286" r:id="rId24"/>
    <p:sldId id="304" r:id="rId25"/>
    <p:sldId id="291" r:id="rId26"/>
    <p:sldId id="272" r:id="rId27"/>
    <p:sldId id="257" r:id="rId28"/>
    <p:sldId id="297" r:id="rId29"/>
    <p:sldId id="31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167758-08CB-4FA2-A051-8783B902C88E}" v="1" dt="2022-12-07T19:03:39.636"/>
  </p1510:revLst>
</p1510:revInfo>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סגנון ביניים 1 - הדגשה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סגנון ביניים 2 - הדגשה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226" autoAdjust="0"/>
    <p:restoredTop sz="94660"/>
  </p:normalViewPr>
  <p:slideViewPr>
    <p:cSldViewPr snapToGrid="0">
      <p:cViewPr varScale="1">
        <p:scale>
          <a:sx n="90" d="100"/>
          <a:sy n="90" d="100"/>
        </p:scale>
        <p:origin x="8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דניאל לנדסמן" userId="39352b22cb82350c" providerId="LiveId" clId="{78167758-08CB-4FA2-A051-8783B902C88E}"/>
    <pc:docChg chg="modSld">
      <pc:chgData name="דניאל לנדסמן" userId="39352b22cb82350c" providerId="LiveId" clId="{78167758-08CB-4FA2-A051-8783B902C88E}" dt="2022-12-07T19:03:39.636" v="0"/>
      <pc:docMkLst>
        <pc:docMk/>
      </pc:docMkLst>
      <pc:sldChg chg="modSp">
        <pc:chgData name="דניאל לנדסמן" userId="39352b22cb82350c" providerId="LiveId" clId="{78167758-08CB-4FA2-A051-8783B902C88E}" dt="2022-12-07T19:03:39.636" v="0"/>
        <pc:sldMkLst>
          <pc:docMk/>
          <pc:sldMk cId="2460891880" sldId="264"/>
        </pc:sldMkLst>
        <pc:spChg chg="mod">
          <ac:chgData name="דניאל לנדסמן" userId="39352b22cb82350c" providerId="LiveId" clId="{78167758-08CB-4FA2-A051-8783B902C88E}" dt="2022-12-07T19:03:39.636" v="0"/>
          <ac:spMkLst>
            <pc:docMk/>
            <pc:sldMk cId="2460891880" sldId="264"/>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5CD797-EF4B-432D-9A81-C94572D126A2}" type="doc">
      <dgm:prSet loTypeId="urn:microsoft.com/office/officeart/2005/8/layout/vList2" loCatId="list" qsTypeId="urn:microsoft.com/office/officeart/2005/8/quickstyle/simple1" qsCatId="simple" csTypeId="urn:microsoft.com/office/officeart/2005/8/colors/colorful4" csCatId="colorful" phldr="1"/>
      <dgm:spPr/>
      <dgm:t>
        <a:bodyPr/>
        <a:lstStyle/>
        <a:p>
          <a:pPr rtl="1"/>
          <a:endParaRPr lang="he-IL"/>
        </a:p>
      </dgm:t>
    </dgm:pt>
    <dgm:pt modelId="{FBB5F725-FF22-45B0-8916-D3836F5866E8}">
      <dgm:prSet phldrT="[טקסט]" custT="1"/>
      <dgm:spPr/>
      <dgm:t>
        <a:bodyPr/>
        <a:lstStyle/>
        <a:p>
          <a:pPr rtl="1"/>
          <a:r>
            <a:rPr lang="he-IL" sz="2800" b="1" dirty="0">
              <a:latin typeface="David" panose="020E0502060401010101" pitchFamily="34" charset="-79"/>
              <a:cs typeface="David" panose="020E0502060401010101" pitchFamily="34" charset="-79"/>
            </a:rPr>
            <a:t>הכרה כחייל בודד </a:t>
          </a:r>
          <a:r>
            <a:rPr lang="he-IL" sz="2800" dirty="0">
              <a:latin typeface="David" panose="020E0502060401010101" pitchFamily="34" charset="-79"/>
              <a:cs typeface="David" panose="020E0502060401010101" pitchFamily="34" charset="-79"/>
            </a:rPr>
            <a:t>- ביצוע תהליך ההכרה עוד לפני הגיוס על ידי לשכות הגיוס (חיבור לפנימיות רווחה, משרד העלייה והקליטה וכו') </a:t>
          </a:r>
        </a:p>
      </dgm:t>
    </dgm:pt>
    <dgm:pt modelId="{FEB70E47-8D86-409E-BAB6-CDD3C231CDFC}" type="parTrans" cxnId="{9470AA01-ACBA-4484-8BD7-A4AF6CD38C39}">
      <dgm:prSet/>
      <dgm:spPr/>
      <dgm:t>
        <a:bodyPr/>
        <a:lstStyle/>
        <a:p>
          <a:pPr rtl="1"/>
          <a:endParaRPr lang="he-IL">
            <a:latin typeface="David" panose="020E0502060401010101" pitchFamily="34" charset="-79"/>
            <a:cs typeface="David" panose="020E0502060401010101" pitchFamily="34" charset="-79"/>
          </a:endParaRPr>
        </a:p>
      </dgm:t>
    </dgm:pt>
    <dgm:pt modelId="{B2088E49-5333-45F2-B154-97C62F82010C}" type="sibTrans" cxnId="{9470AA01-ACBA-4484-8BD7-A4AF6CD38C39}">
      <dgm:prSet/>
      <dgm:spPr/>
      <dgm:t>
        <a:bodyPr/>
        <a:lstStyle/>
        <a:p>
          <a:pPr rtl="1"/>
          <a:endParaRPr lang="he-IL">
            <a:latin typeface="David" panose="020E0502060401010101" pitchFamily="34" charset="-79"/>
            <a:cs typeface="David" panose="020E0502060401010101" pitchFamily="34" charset="-79"/>
          </a:endParaRPr>
        </a:p>
      </dgm:t>
    </dgm:pt>
    <dgm:pt modelId="{0B4FD5D2-5403-4F7D-BF06-79D2EAC9DC8D}">
      <dgm:prSet phldrT="[טקסט]" custT="1"/>
      <dgm:spPr/>
      <dgm:t>
        <a:bodyPr/>
        <a:lstStyle/>
        <a:p>
          <a:pPr rtl="1"/>
          <a:r>
            <a:rPr lang="he-IL" sz="2800" b="1" dirty="0">
              <a:latin typeface="David" panose="020E0502060401010101" pitchFamily="34" charset="-79"/>
              <a:cs typeface="David" panose="020E0502060401010101" pitchFamily="34" charset="-79"/>
            </a:rPr>
            <a:t>מגורים</a:t>
          </a:r>
          <a:r>
            <a:rPr lang="he-IL" sz="2800" dirty="0">
              <a:latin typeface="David" panose="020E0502060401010101" pitchFamily="34" charset="-79"/>
              <a:cs typeface="David" panose="020E0502060401010101" pitchFamily="34" charset="-79"/>
            </a:rPr>
            <a:t> - אפשרות להתגורר בבית החייל החל מ-3 חודשים לפני הגיוס. </a:t>
          </a:r>
        </a:p>
      </dgm:t>
    </dgm:pt>
    <dgm:pt modelId="{1A2CE4BC-614F-4C33-A51F-ADD268AFB838}" type="parTrans" cxnId="{389973E9-A480-45A8-BA37-8CB479C1AA29}">
      <dgm:prSet/>
      <dgm:spPr/>
      <dgm:t>
        <a:bodyPr/>
        <a:lstStyle/>
        <a:p>
          <a:pPr rtl="1"/>
          <a:endParaRPr lang="he-IL">
            <a:latin typeface="David" panose="020E0502060401010101" pitchFamily="34" charset="-79"/>
            <a:cs typeface="David" panose="020E0502060401010101" pitchFamily="34" charset="-79"/>
          </a:endParaRPr>
        </a:p>
      </dgm:t>
    </dgm:pt>
    <dgm:pt modelId="{5DB527BB-E232-49A7-83FB-FB47EE92BCAD}" type="sibTrans" cxnId="{389973E9-A480-45A8-BA37-8CB479C1AA29}">
      <dgm:prSet/>
      <dgm:spPr/>
      <dgm:t>
        <a:bodyPr/>
        <a:lstStyle/>
        <a:p>
          <a:pPr rtl="1"/>
          <a:endParaRPr lang="he-IL">
            <a:latin typeface="David" panose="020E0502060401010101" pitchFamily="34" charset="-79"/>
            <a:cs typeface="David" panose="020E0502060401010101" pitchFamily="34" charset="-79"/>
          </a:endParaRPr>
        </a:p>
      </dgm:t>
    </dgm:pt>
    <dgm:pt modelId="{A6A95416-F831-4BFF-BC8B-BCDD3A754B1E}" type="pres">
      <dgm:prSet presAssocID="{565CD797-EF4B-432D-9A81-C94572D126A2}" presName="linear" presStyleCnt="0">
        <dgm:presLayoutVars>
          <dgm:animLvl val="lvl"/>
          <dgm:resizeHandles val="exact"/>
        </dgm:presLayoutVars>
      </dgm:prSet>
      <dgm:spPr/>
      <dgm:t>
        <a:bodyPr/>
        <a:lstStyle/>
        <a:p>
          <a:pPr rtl="1"/>
          <a:endParaRPr lang="he-IL"/>
        </a:p>
      </dgm:t>
    </dgm:pt>
    <dgm:pt modelId="{A9E1FA0F-3D00-4EDB-A1AF-AC369007D381}" type="pres">
      <dgm:prSet presAssocID="{FBB5F725-FF22-45B0-8916-D3836F5866E8}" presName="parentText" presStyleLbl="node1" presStyleIdx="0" presStyleCnt="2" custLinFactNeighborY="-22281">
        <dgm:presLayoutVars>
          <dgm:chMax val="0"/>
          <dgm:bulletEnabled val="1"/>
        </dgm:presLayoutVars>
      </dgm:prSet>
      <dgm:spPr/>
      <dgm:t>
        <a:bodyPr/>
        <a:lstStyle/>
        <a:p>
          <a:pPr rtl="1"/>
          <a:endParaRPr lang="he-IL"/>
        </a:p>
      </dgm:t>
    </dgm:pt>
    <dgm:pt modelId="{BCDCDCF3-3A9A-4C04-85CC-266EF14D47EC}" type="pres">
      <dgm:prSet presAssocID="{B2088E49-5333-45F2-B154-97C62F82010C}" presName="spacer" presStyleCnt="0"/>
      <dgm:spPr/>
    </dgm:pt>
    <dgm:pt modelId="{1D351516-CCD6-4942-86AF-EAE254856400}" type="pres">
      <dgm:prSet presAssocID="{0B4FD5D2-5403-4F7D-BF06-79D2EAC9DC8D}" presName="parentText" presStyleLbl="node1" presStyleIdx="1" presStyleCnt="2">
        <dgm:presLayoutVars>
          <dgm:chMax val="0"/>
          <dgm:bulletEnabled val="1"/>
        </dgm:presLayoutVars>
      </dgm:prSet>
      <dgm:spPr/>
      <dgm:t>
        <a:bodyPr/>
        <a:lstStyle/>
        <a:p>
          <a:pPr rtl="1"/>
          <a:endParaRPr lang="he-IL"/>
        </a:p>
      </dgm:t>
    </dgm:pt>
  </dgm:ptLst>
  <dgm:cxnLst>
    <dgm:cxn modelId="{5AA62256-BA07-DA49-A5EE-D88A1D8225AB}" type="presOf" srcId="{FBB5F725-FF22-45B0-8916-D3836F5866E8}" destId="{A9E1FA0F-3D00-4EDB-A1AF-AC369007D381}" srcOrd="0" destOrd="0" presId="urn:microsoft.com/office/officeart/2005/8/layout/vList2"/>
    <dgm:cxn modelId="{9470AA01-ACBA-4484-8BD7-A4AF6CD38C39}" srcId="{565CD797-EF4B-432D-9A81-C94572D126A2}" destId="{FBB5F725-FF22-45B0-8916-D3836F5866E8}" srcOrd="0" destOrd="0" parTransId="{FEB70E47-8D86-409E-BAB6-CDD3C231CDFC}" sibTransId="{B2088E49-5333-45F2-B154-97C62F82010C}"/>
    <dgm:cxn modelId="{459EFBD3-63A6-CF4D-9890-27F21A974A56}" type="presOf" srcId="{565CD797-EF4B-432D-9A81-C94572D126A2}" destId="{A6A95416-F831-4BFF-BC8B-BCDD3A754B1E}" srcOrd="0" destOrd="0" presId="urn:microsoft.com/office/officeart/2005/8/layout/vList2"/>
    <dgm:cxn modelId="{389973E9-A480-45A8-BA37-8CB479C1AA29}" srcId="{565CD797-EF4B-432D-9A81-C94572D126A2}" destId="{0B4FD5D2-5403-4F7D-BF06-79D2EAC9DC8D}" srcOrd="1" destOrd="0" parTransId="{1A2CE4BC-614F-4C33-A51F-ADD268AFB838}" sibTransId="{5DB527BB-E232-49A7-83FB-FB47EE92BCAD}"/>
    <dgm:cxn modelId="{1B212A04-2197-BB44-B9DD-30A1163D58D0}" type="presOf" srcId="{0B4FD5D2-5403-4F7D-BF06-79D2EAC9DC8D}" destId="{1D351516-CCD6-4942-86AF-EAE254856400}" srcOrd="0" destOrd="0" presId="urn:microsoft.com/office/officeart/2005/8/layout/vList2"/>
    <dgm:cxn modelId="{65443920-34AB-FC4E-BFFA-A270F17489FE}" type="presParOf" srcId="{A6A95416-F831-4BFF-BC8B-BCDD3A754B1E}" destId="{A9E1FA0F-3D00-4EDB-A1AF-AC369007D381}" srcOrd="0" destOrd="0" presId="urn:microsoft.com/office/officeart/2005/8/layout/vList2"/>
    <dgm:cxn modelId="{5ED2A5AD-D07A-AA4D-805D-C131C0F3339F}" type="presParOf" srcId="{A6A95416-F831-4BFF-BC8B-BCDD3A754B1E}" destId="{BCDCDCF3-3A9A-4C04-85CC-266EF14D47EC}" srcOrd="1" destOrd="0" presId="urn:microsoft.com/office/officeart/2005/8/layout/vList2"/>
    <dgm:cxn modelId="{E8CC2141-0C0C-DF47-AB31-874CF5D2ABF6}" type="presParOf" srcId="{A6A95416-F831-4BFF-BC8B-BCDD3A754B1E}" destId="{1D351516-CCD6-4942-86AF-EAE25485640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D3ECDA-7936-4415-AAA7-8EF7745D796E}" type="doc">
      <dgm:prSet loTypeId="urn:microsoft.com/office/officeart/2005/8/layout/venn3" loCatId="relationship" qsTypeId="urn:microsoft.com/office/officeart/2005/8/quickstyle/3d3" qsCatId="3D" csTypeId="urn:microsoft.com/office/officeart/2005/8/colors/colorful3" csCatId="colorful" phldr="1"/>
      <dgm:spPr/>
      <dgm:t>
        <a:bodyPr/>
        <a:lstStyle/>
        <a:p>
          <a:pPr rtl="1"/>
          <a:endParaRPr lang="he-IL"/>
        </a:p>
      </dgm:t>
    </dgm:pt>
    <dgm:pt modelId="{C4A25714-5F37-47D9-9CCC-20C0687D5BE2}">
      <dgm:prSet phldrT="[טקסט]" custT="1"/>
      <dgm:spPr/>
      <dgm:t>
        <a:bodyPr/>
        <a:lstStyle/>
        <a:p>
          <a:pPr marL="0" lvl="0" indent="0" algn="ctr" defTabSz="1600200" rtl="1">
            <a:lnSpc>
              <a:spcPct val="90000"/>
            </a:lnSpc>
            <a:spcBef>
              <a:spcPct val="0"/>
            </a:spcBef>
            <a:spcAft>
              <a:spcPct val="35000"/>
            </a:spcAft>
            <a:buNone/>
          </a:pPr>
          <a:r>
            <a:rPr lang="he-IL" sz="3600" b="1" kern="1200" dirty="0">
              <a:solidFill>
                <a:srgbClr val="002060"/>
              </a:solidFill>
              <a:latin typeface="David" panose="020E0502060401010101" pitchFamily="34" charset="-79"/>
              <a:ea typeface="+mn-ea"/>
              <a:cs typeface="David" panose="020E0502060401010101" pitchFamily="34" charset="-79"/>
            </a:rPr>
            <a:t>הת"ש 7</a:t>
          </a:r>
        </a:p>
      </dgm:t>
    </dgm:pt>
    <dgm:pt modelId="{48B0F0EC-672D-4C66-9EC6-1D10C8E0E724}" type="parTrans" cxnId="{16324F9D-0936-46AB-A593-75E4A0FF50ED}">
      <dgm:prSet/>
      <dgm:spPr/>
      <dgm:t>
        <a:bodyPr/>
        <a:lstStyle/>
        <a:p>
          <a:pPr rtl="1"/>
          <a:endParaRPr lang="he-IL"/>
        </a:p>
      </dgm:t>
    </dgm:pt>
    <dgm:pt modelId="{47DA9F45-62CF-4FF5-A982-BD5A8C441CDC}" type="sibTrans" cxnId="{16324F9D-0936-46AB-A593-75E4A0FF50ED}">
      <dgm:prSet/>
      <dgm:spPr/>
      <dgm:t>
        <a:bodyPr/>
        <a:lstStyle/>
        <a:p>
          <a:pPr rtl="1"/>
          <a:endParaRPr lang="he-IL"/>
        </a:p>
      </dgm:t>
    </dgm:pt>
    <dgm:pt modelId="{114C20C2-6255-431C-A2E6-14C3229F5C18}">
      <dgm:prSet phldrT="[טקסט]" custT="1"/>
      <dgm:spPr/>
      <dgm:t>
        <a:bodyPr/>
        <a:lstStyle/>
        <a:p>
          <a:pPr marL="0" lvl="0" indent="0" algn="ctr" defTabSz="1600200" rtl="1">
            <a:lnSpc>
              <a:spcPct val="90000"/>
            </a:lnSpc>
            <a:spcBef>
              <a:spcPct val="0"/>
            </a:spcBef>
            <a:spcAft>
              <a:spcPct val="35000"/>
            </a:spcAft>
            <a:buNone/>
          </a:pPr>
          <a:r>
            <a:rPr lang="he-IL" sz="3600" b="1" kern="1200" dirty="0">
              <a:solidFill>
                <a:srgbClr val="002060"/>
              </a:solidFill>
              <a:latin typeface="David" panose="020E0502060401010101" pitchFamily="34" charset="-79"/>
              <a:ea typeface="+mn-ea"/>
              <a:cs typeface="David" panose="020E0502060401010101" pitchFamily="34" charset="-79"/>
            </a:rPr>
            <a:t>הת"ש 5</a:t>
          </a:r>
        </a:p>
      </dgm:t>
    </dgm:pt>
    <dgm:pt modelId="{2B69A9E7-0EDF-47A1-802F-2F13D036831A}" type="parTrans" cxnId="{A4A06325-8050-4D1D-A76A-685142198376}">
      <dgm:prSet/>
      <dgm:spPr/>
      <dgm:t>
        <a:bodyPr/>
        <a:lstStyle/>
        <a:p>
          <a:pPr rtl="1"/>
          <a:endParaRPr lang="he-IL"/>
        </a:p>
      </dgm:t>
    </dgm:pt>
    <dgm:pt modelId="{AF08DAEA-0B82-402C-B883-EFD7CA157C6A}" type="sibTrans" cxnId="{A4A06325-8050-4D1D-A76A-685142198376}">
      <dgm:prSet/>
      <dgm:spPr/>
      <dgm:t>
        <a:bodyPr/>
        <a:lstStyle/>
        <a:p>
          <a:pPr rtl="1"/>
          <a:endParaRPr lang="he-IL"/>
        </a:p>
      </dgm:t>
    </dgm:pt>
    <dgm:pt modelId="{3AB13ACB-BAC1-477D-B3E0-AA97C493A579}">
      <dgm:prSet phldrT="[טקסט]" custT="1"/>
      <dgm:spPr/>
      <dgm:t>
        <a:bodyPr/>
        <a:lstStyle/>
        <a:p>
          <a:pPr marL="0" lvl="0" indent="0" algn="ctr" defTabSz="1600200" rtl="1">
            <a:lnSpc>
              <a:spcPct val="90000"/>
            </a:lnSpc>
            <a:spcBef>
              <a:spcPct val="0"/>
            </a:spcBef>
            <a:spcAft>
              <a:spcPct val="35000"/>
            </a:spcAft>
            <a:buNone/>
          </a:pPr>
          <a:r>
            <a:rPr lang="he-IL" sz="3600" b="1" kern="1200" dirty="0">
              <a:solidFill>
                <a:srgbClr val="002060"/>
              </a:solidFill>
              <a:latin typeface="David" panose="020E0502060401010101" pitchFamily="34" charset="-79"/>
              <a:ea typeface="+mn-ea"/>
              <a:cs typeface="David" panose="020E0502060401010101" pitchFamily="34" charset="-79"/>
            </a:rPr>
            <a:t>הת"ש 3</a:t>
          </a:r>
        </a:p>
      </dgm:t>
    </dgm:pt>
    <dgm:pt modelId="{0B28CDCC-618E-47E3-B4E3-F06F27B02339}" type="parTrans" cxnId="{B798739F-27FD-4D69-93C5-2A1FC72ED2B9}">
      <dgm:prSet/>
      <dgm:spPr/>
      <dgm:t>
        <a:bodyPr/>
        <a:lstStyle/>
        <a:p>
          <a:pPr rtl="1"/>
          <a:endParaRPr lang="he-IL"/>
        </a:p>
      </dgm:t>
    </dgm:pt>
    <dgm:pt modelId="{6F96B5DA-2326-4E7E-9E79-E05838797869}" type="sibTrans" cxnId="{B798739F-27FD-4D69-93C5-2A1FC72ED2B9}">
      <dgm:prSet/>
      <dgm:spPr/>
      <dgm:t>
        <a:bodyPr/>
        <a:lstStyle/>
        <a:p>
          <a:pPr rtl="1"/>
          <a:endParaRPr lang="he-IL"/>
        </a:p>
      </dgm:t>
    </dgm:pt>
    <dgm:pt modelId="{8D096034-485D-446F-959B-EEFD4E0D0D7B}">
      <dgm:prSet phldrT="[טקסט]" custT="1"/>
      <dgm:spPr/>
      <dgm:t>
        <a:bodyPr/>
        <a:lstStyle/>
        <a:p>
          <a:pPr rtl="1"/>
          <a:r>
            <a:rPr lang="he-IL" sz="3600" b="1" dirty="0">
              <a:solidFill>
                <a:srgbClr val="002060"/>
              </a:solidFill>
              <a:latin typeface="David" panose="020E0502060401010101" pitchFamily="34" charset="-79"/>
              <a:cs typeface="David" panose="020E0502060401010101" pitchFamily="34" charset="-79"/>
            </a:rPr>
            <a:t>הת"ש 2</a:t>
          </a:r>
        </a:p>
      </dgm:t>
    </dgm:pt>
    <dgm:pt modelId="{5E2A653B-66A9-44A5-91B4-C40BF2467578}" type="parTrans" cxnId="{6B272F6B-0D4A-4B9F-8EF6-BF6904BA9C14}">
      <dgm:prSet/>
      <dgm:spPr/>
      <dgm:t>
        <a:bodyPr/>
        <a:lstStyle/>
        <a:p>
          <a:pPr rtl="1"/>
          <a:endParaRPr lang="he-IL"/>
        </a:p>
      </dgm:t>
    </dgm:pt>
    <dgm:pt modelId="{3B38ABA4-07EF-460F-A86E-FED268C9B7FF}" type="sibTrans" cxnId="{6B272F6B-0D4A-4B9F-8EF6-BF6904BA9C14}">
      <dgm:prSet/>
      <dgm:spPr/>
      <dgm:t>
        <a:bodyPr/>
        <a:lstStyle/>
        <a:p>
          <a:pPr rtl="1"/>
          <a:endParaRPr lang="he-IL"/>
        </a:p>
      </dgm:t>
    </dgm:pt>
    <dgm:pt modelId="{9F445324-EE9E-49FF-8063-0B194C1C9DED}" type="pres">
      <dgm:prSet presAssocID="{25D3ECDA-7936-4415-AAA7-8EF7745D796E}" presName="Name0" presStyleCnt="0">
        <dgm:presLayoutVars>
          <dgm:dir/>
          <dgm:resizeHandles val="exact"/>
        </dgm:presLayoutVars>
      </dgm:prSet>
      <dgm:spPr/>
      <dgm:t>
        <a:bodyPr/>
        <a:lstStyle/>
        <a:p>
          <a:pPr rtl="1"/>
          <a:endParaRPr lang="he-IL"/>
        </a:p>
      </dgm:t>
    </dgm:pt>
    <dgm:pt modelId="{53DF5B01-E136-4864-A9E6-5760A23FABF1}" type="pres">
      <dgm:prSet presAssocID="{C4A25714-5F37-47D9-9CCC-20C0687D5BE2}" presName="Name5" presStyleLbl="vennNode1" presStyleIdx="0" presStyleCnt="4">
        <dgm:presLayoutVars>
          <dgm:bulletEnabled val="1"/>
        </dgm:presLayoutVars>
      </dgm:prSet>
      <dgm:spPr/>
      <dgm:t>
        <a:bodyPr/>
        <a:lstStyle/>
        <a:p>
          <a:pPr rtl="1"/>
          <a:endParaRPr lang="he-IL"/>
        </a:p>
      </dgm:t>
    </dgm:pt>
    <dgm:pt modelId="{98EC2408-E3CF-446F-B64B-A40C76C63FF0}" type="pres">
      <dgm:prSet presAssocID="{47DA9F45-62CF-4FF5-A982-BD5A8C441CDC}" presName="space" presStyleCnt="0"/>
      <dgm:spPr/>
    </dgm:pt>
    <dgm:pt modelId="{D896F0EB-42CE-4663-BB6E-721E3D057300}" type="pres">
      <dgm:prSet presAssocID="{114C20C2-6255-431C-A2E6-14C3229F5C18}" presName="Name5" presStyleLbl="vennNode1" presStyleIdx="1" presStyleCnt="4">
        <dgm:presLayoutVars>
          <dgm:bulletEnabled val="1"/>
        </dgm:presLayoutVars>
      </dgm:prSet>
      <dgm:spPr/>
      <dgm:t>
        <a:bodyPr/>
        <a:lstStyle/>
        <a:p>
          <a:pPr rtl="1"/>
          <a:endParaRPr lang="he-IL"/>
        </a:p>
      </dgm:t>
    </dgm:pt>
    <dgm:pt modelId="{20E8261C-00FC-46B9-98E5-25DE3D15E30E}" type="pres">
      <dgm:prSet presAssocID="{AF08DAEA-0B82-402C-B883-EFD7CA157C6A}" presName="space" presStyleCnt="0"/>
      <dgm:spPr/>
    </dgm:pt>
    <dgm:pt modelId="{23D5B5F5-79CF-4D03-B20A-12EE9F3E2503}" type="pres">
      <dgm:prSet presAssocID="{3AB13ACB-BAC1-477D-B3E0-AA97C493A579}" presName="Name5" presStyleLbl="vennNode1" presStyleIdx="2" presStyleCnt="4">
        <dgm:presLayoutVars>
          <dgm:bulletEnabled val="1"/>
        </dgm:presLayoutVars>
      </dgm:prSet>
      <dgm:spPr/>
      <dgm:t>
        <a:bodyPr/>
        <a:lstStyle/>
        <a:p>
          <a:pPr rtl="1"/>
          <a:endParaRPr lang="he-IL"/>
        </a:p>
      </dgm:t>
    </dgm:pt>
    <dgm:pt modelId="{1D7CA72D-3E93-4972-AAE5-3D8B652EA55F}" type="pres">
      <dgm:prSet presAssocID="{6F96B5DA-2326-4E7E-9E79-E05838797869}" presName="space" presStyleCnt="0"/>
      <dgm:spPr/>
    </dgm:pt>
    <dgm:pt modelId="{FF3298E1-5D6F-4685-B3B0-BDB69863364E}" type="pres">
      <dgm:prSet presAssocID="{8D096034-485D-446F-959B-EEFD4E0D0D7B}" presName="Name5" presStyleLbl="vennNode1" presStyleIdx="3" presStyleCnt="4">
        <dgm:presLayoutVars>
          <dgm:bulletEnabled val="1"/>
        </dgm:presLayoutVars>
      </dgm:prSet>
      <dgm:spPr/>
      <dgm:t>
        <a:bodyPr/>
        <a:lstStyle/>
        <a:p>
          <a:pPr rtl="1"/>
          <a:endParaRPr lang="he-IL"/>
        </a:p>
      </dgm:t>
    </dgm:pt>
  </dgm:ptLst>
  <dgm:cxnLst>
    <dgm:cxn modelId="{6B272F6B-0D4A-4B9F-8EF6-BF6904BA9C14}" srcId="{25D3ECDA-7936-4415-AAA7-8EF7745D796E}" destId="{8D096034-485D-446F-959B-EEFD4E0D0D7B}" srcOrd="3" destOrd="0" parTransId="{5E2A653B-66A9-44A5-91B4-C40BF2467578}" sibTransId="{3B38ABA4-07EF-460F-A86E-FED268C9B7FF}"/>
    <dgm:cxn modelId="{16324F9D-0936-46AB-A593-75E4A0FF50ED}" srcId="{25D3ECDA-7936-4415-AAA7-8EF7745D796E}" destId="{C4A25714-5F37-47D9-9CCC-20C0687D5BE2}" srcOrd="0" destOrd="0" parTransId="{48B0F0EC-672D-4C66-9EC6-1D10C8E0E724}" sibTransId="{47DA9F45-62CF-4FF5-A982-BD5A8C441CDC}"/>
    <dgm:cxn modelId="{63BE3288-0E72-4A02-AB41-C7B3C9DBBFEB}" type="presOf" srcId="{114C20C2-6255-431C-A2E6-14C3229F5C18}" destId="{D896F0EB-42CE-4663-BB6E-721E3D057300}" srcOrd="0" destOrd="0" presId="urn:microsoft.com/office/officeart/2005/8/layout/venn3"/>
    <dgm:cxn modelId="{6E309F28-15CE-4C94-9734-30F8A1060ADB}" type="presOf" srcId="{25D3ECDA-7936-4415-AAA7-8EF7745D796E}" destId="{9F445324-EE9E-49FF-8063-0B194C1C9DED}" srcOrd="0" destOrd="0" presId="urn:microsoft.com/office/officeart/2005/8/layout/venn3"/>
    <dgm:cxn modelId="{A4A06325-8050-4D1D-A76A-685142198376}" srcId="{25D3ECDA-7936-4415-AAA7-8EF7745D796E}" destId="{114C20C2-6255-431C-A2E6-14C3229F5C18}" srcOrd="1" destOrd="0" parTransId="{2B69A9E7-0EDF-47A1-802F-2F13D036831A}" sibTransId="{AF08DAEA-0B82-402C-B883-EFD7CA157C6A}"/>
    <dgm:cxn modelId="{EABDB9C8-0CD1-4C79-B815-C5B4D152D43A}" type="presOf" srcId="{3AB13ACB-BAC1-477D-B3E0-AA97C493A579}" destId="{23D5B5F5-79CF-4D03-B20A-12EE9F3E2503}" srcOrd="0" destOrd="0" presId="urn:microsoft.com/office/officeart/2005/8/layout/venn3"/>
    <dgm:cxn modelId="{286A0896-C4B1-4382-847B-9BC0C06FA88A}" type="presOf" srcId="{C4A25714-5F37-47D9-9CCC-20C0687D5BE2}" destId="{53DF5B01-E136-4864-A9E6-5760A23FABF1}" srcOrd="0" destOrd="0" presId="urn:microsoft.com/office/officeart/2005/8/layout/venn3"/>
    <dgm:cxn modelId="{0BF1E4A8-0CD8-4DB0-B648-35CB204A2417}" type="presOf" srcId="{8D096034-485D-446F-959B-EEFD4E0D0D7B}" destId="{FF3298E1-5D6F-4685-B3B0-BDB69863364E}" srcOrd="0" destOrd="0" presId="urn:microsoft.com/office/officeart/2005/8/layout/venn3"/>
    <dgm:cxn modelId="{B798739F-27FD-4D69-93C5-2A1FC72ED2B9}" srcId="{25D3ECDA-7936-4415-AAA7-8EF7745D796E}" destId="{3AB13ACB-BAC1-477D-B3E0-AA97C493A579}" srcOrd="2" destOrd="0" parTransId="{0B28CDCC-618E-47E3-B4E3-F06F27B02339}" sibTransId="{6F96B5DA-2326-4E7E-9E79-E05838797869}"/>
    <dgm:cxn modelId="{B9E79F49-E528-4AB6-9F29-E1D1438FE562}" type="presParOf" srcId="{9F445324-EE9E-49FF-8063-0B194C1C9DED}" destId="{53DF5B01-E136-4864-A9E6-5760A23FABF1}" srcOrd="0" destOrd="0" presId="urn:microsoft.com/office/officeart/2005/8/layout/venn3"/>
    <dgm:cxn modelId="{236FE543-D78E-4AEA-9C55-34E93152F1CC}" type="presParOf" srcId="{9F445324-EE9E-49FF-8063-0B194C1C9DED}" destId="{98EC2408-E3CF-446F-B64B-A40C76C63FF0}" srcOrd="1" destOrd="0" presId="urn:microsoft.com/office/officeart/2005/8/layout/venn3"/>
    <dgm:cxn modelId="{6AF49154-35F1-4A86-9369-BA5926FEC2BA}" type="presParOf" srcId="{9F445324-EE9E-49FF-8063-0B194C1C9DED}" destId="{D896F0EB-42CE-4663-BB6E-721E3D057300}" srcOrd="2" destOrd="0" presId="urn:microsoft.com/office/officeart/2005/8/layout/venn3"/>
    <dgm:cxn modelId="{6B6FC117-C293-4E70-98D9-ADDBB88C0EAE}" type="presParOf" srcId="{9F445324-EE9E-49FF-8063-0B194C1C9DED}" destId="{20E8261C-00FC-46B9-98E5-25DE3D15E30E}" srcOrd="3" destOrd="0" presId="urn:microsoft.com/office/officeart/2005/8/layout/venn3"/>
    <dgm:cxn modelId="{2BFFDB09-98F2-4862-A17E-CF777412412E}" type="presParOf" srcId="{9F445324-EE9E-49FF-8063-0B194C1C9DED}" destId="{23D5B5F5-79CF-4D03-B20A-12EE9F3E2503}" srcOrd="4" destOrd="0" presId="urn:microsoft.com/office/officeart/2005/8/layout/venn3"/>
    <dgm:cxn modelId="{A63D2B9B-1C14-4C8E-ACA3-A644B4A1B9EB}" type="presParOf" srcId="{9F445324-EE9E-49FF-8063-0B194C1C9DED}" destId="{1D7CA72D-3E93-4972-AAE5-3D8B652EA55F}" srcOrd="5" destOrd="0" presId="urn:microsoft.com/office/officeart/2005/8/layout/venn3"/>
    <dgm:cxn modelId="{934351F0-DC93-49B3-8971-D5FB152BAAB2}" type="presParOf" srcId="{9F445324-EE9E-49FF-8063-0B194C1C9DED}" destId="{FF3298E1-5D6F-4685-B3B0-BDB69863364E}"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1A23486-A50B-4924-9D24-A939C1D7AFC9}" type="datetimeFigureOut">
              <a:rPr lang="he-IL" smtClean="0"/>
              <a:t>א'/טבת/תשפ"ג</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4AFAD90-00B0-4B81-9615-D241EC80D80D}" type="slidenum">
              <a:rPr lang="he-IL" smtClean="0"/>
              <a:t>‹#›</a:t>
            </a:fld>
            <a:endParaRPr lang="he-IL" dirty="0"/>
          </a:p>
        </p:txBody>
      </p:sp>
    </p:spTree>
    <p:extLst>
      <p:ext uri="{BB962C8B-B14F-4D97-AF65-F5344CB8AC3E}">
        <p14:creationId xmlns:p14="http://schemas.microsoft.com/office/powerpoint/2010/main" val="30843569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1561" y="9263485"/>
            <a:ext cx="2889834" cy="48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fld id="{A762D7BE-512C-421B-9209-8AD706CE162B}" type="slidenum">
              <a:rPr lang="he-IL" sz="1200"/>
              <a:pPr algn="l" eaLnBrk="1" hangingPunct="1"/>
              <a:t>11</a:t>
            </a:fld>
            <a:endParaRPr lang="en-US" sz="1200"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072127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1561" y="9263485"/>
            <a:ext cx="2889834" cy="48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fld id="{A762D7BE-512C-421B-9209-8AD706CE162B}" type="slidenum">
              <a:rPr lang="he-IL" sz="1200"/>
              <a:pPr algn="l" eaLnBrk="1" hangingPunct="1"/>
              <a:t>12</a:t>
            </a:fld>
            <a:endParaRPr lang="en-US" sz="1200"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189813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0B473023-122E-4466-B9F9-77BA7548CFC9}" type="slidenum">
              <a:rPr lang="he-IL" smtClean="0">
                <a:latin typeface="Arial" charset="0"/>
                <a:cs typeface="Arial" charset="0"/>
              </a:rPr>
              <a:pPr/>
              <a:t>14</a:t>
            </a:fld>
            <a:endParaRPr lang="en-US" dirty="0">
              <a:latin typeface="Arial" charset="0"/>
              <a:cs typeface="Arial"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1057128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D19C3064-F916-4961-B78E-F5DADB1D408E}" type="slidenum">
              <a:rPr lang="he-IL" smtClean="0">
                <a:latin typeface="Arial" charset="0"/>
                <a:cs typeface="Arial" charset="0"/>
              </a:rPr>
              <a:pPr/>
              <a:t>15</a:t>
            </a:fld>
            <a:endParaRPr lang="en-US" dirty="0">
              <a:latin typeface="Arial" charset="0"/>
              <a:cs typeface="Arial"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1113552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6B43AB95-BB08-4246-B227-6A35CC7C4FA6}" type="slidenum">
              <a:rPr lang="he-IL" smtClean="0">
                <a:latin typeface="Arial" charset="0"/>
                <a:cs typeface="Arial" charset="0"/>
              </a:rPr>
              <a:pPr/>
              <a:t>16</a:t>
            </a:fld>
            <a:endParaRPr lang="en-US" dirty="0">
              <a:latin typeface="Arial" charset="0"/>
              <a:cs typeface="Arial"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3946799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911B3A6E-324B-45E8-B3A5-CB99C489B4F1}" type="slidenum">
              <a:rPr lang="he-IL" smtClean="0">
                <a:latin typeface="Arial" charset="0"/>
                <a:cs typeface="Arial" charset="0"/>
              </a:rPr>
              <a:pPr/>
              <a:t>17</a:t>
            </a:fld>
            <a:endParaRPr lang="en-US" dirty="0">
              <a:latin typeface="Arial" charset="0"/>
              <a:cs typeface="Arial" charset="0"/>
            </a:endParaRPr>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38927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36663726-8912-4E97-8355-07E1E50A105B}" type="slidenum">
              <a:rPr lang="he-IL" smtClean="0">
                <a:latin typeface="Arial" charset="0"/>
                <a:cs typeface="Arial" charset="0"/>
              </a:rPr>
              <a:pPr/>
              <a:t>18</a:t>
            </a:fld>
            <a:endParaRPr lang="en-US" dirty="0">
              <a:latin typeface="Arial" charset="0"/>
              <a:cs typeface="Arial"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2998352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36663726-8912-4E97-8355-07E1E50A105B}" type="slidenum">
              <a:rPr lang="he-IL" smtClean="0">
                <a:latin typeface="Arial" charset="0"/>
                <a:cs typeface="Arial" charset="0"/>
              </a:rPr>
              <a:pPr/>
              <a:t>19</a:t>
            </a:fld>
            <a:endParaRPr lang="en-US" dirty="0">
              <a:latin typeface="Arial" charset="0"/>
              <a:cs typeface="Arial"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3247639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1561" y="9263485"/>
            <a:ext cx="2889834" cy="48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fld id="{A762D7BE-512C-421B-9209-8AD706CE162B}" type="slidenum">
              <a:rPr lang="he-IL" sz="1200"/>
              <a:pPr algn="l" eaLnBrk="1" hangingPunct="1"/>
              <a:t>26</a:t>
            </a:fld>
            <a:endParaRPr lang="en-US" sz="1200"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71647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a:t>12/25/2022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a:pPr/>
              <a:t>12/25/2022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a:pPr/>
              <a:t>12/25/2022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pPr/>
              <a:t>12/25/2022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2A54C80-263E-416B-A8E0-580EDEADCBDC}" type="datetimeFigureOut">
              <a:rPr lang="en-US"/>
              <a:t>12/25/2022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dirty="0"/>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a:pPr/>
              <a:t>12/25/2022</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a:pPr/>
              <a:t>12/25/2022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a:pPr/>
              <a:t>12/25/2022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facebook.com/100000501822560/videos/556093049189529/"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8.emf"/></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0608" y="1860884"/>
            <a:ext cx="10502900" cy="4524315"/>
          </a:xfrm>
          <a:prstGeom prst="rect">
            <a:avLst/>
          </a:prstGeom>
          <a:noFill/>
        </p:spPr>
        <p:txBody>
          <a:bodyPr wrap="square" rtlCol="1">
            <a:spAutoFit/>
          </a:bodyPr>
          <a:lstStyle/>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זכויות </a:t>
            </a:r>
          </a:p>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החיילים הבודדים</a:t>
            </a:r>
          </a:p>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2022/23</a:t>
            </a:r>
          </a:p>
        </p:txBody>
      </p:sp>
      <p:pic>
        <p:nvPicPr>
          <p:cNvPr id="5" name="תמונה 4"/>
          <p:cNvPicPr>
            <a:picLocks noChangeAspect="1"/>
          </p:cNvPicPr>
          <p:nvPr/>
        </p:nvPicPr>
        <p:blipFill>
          <a:blip r:embed="rId2"/>
          <a:stretch>
            <a:fillRect/>
          </a:stretch>
        </p:blipFill>
        <p:spPr>
          <a:xfrm>
            <a:off x="5218430" y="135686"/>
            <a:ext cx="1667255" cy="1576156"/>
          </a:xfrm>
          <a:prstGeom prst="rect">
            <a:avLst/>
          </a:prstGeom>
        </p:spPr>
      </p:pic>
    </p:spTree>
    <p:extLst>
      <p:ext uri="{BB962C8B-B14F-4D97-AF65-F5344CB8AC3E}">
        <p14:creationId xmlns:p14="http://schemas.microsoft.com/office/powerpoint/2010/main" val="1929682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3754499" y="188641"/>
            <a:ext cx="4729179" cy="923330"/>
          </a:xfrm>
          <a:prstGeom prst="rect">
            <a:avLst/>
          </a:prstGeom>
        </p:spPr>
        <p:txBody>
          <a:bodyPr wrap="none">
            <a:spAutoFit/>
          </a:bodyPr>
          <a:lstStyle/>
          <a:p>
            <a:pPr algn="ctr">
              <a:spcBef>
                <a:spcPct val="0"/>
              </a:spcBef>
              <a:defRPr/>
            </a:pPr>
            <a:r>
              <a:rPr lang="he-IL" sz="5400" b="1" dirty="0" err="1">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צוות"ש</a:t>
            </a:r>
            <a:r>
              <a:rPr lang="he-IL" sz="5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    אח גדול</a:t>
            </a:r>
          </a:p>
        </p:txBody>
      </p:sp>
      <p:sp>
        <p:nvSpPr>
          <p:cNvPr id="10" name="Rectangle 3"/>
          <p:cNvSpPr txBox="1">
            <a:spLocks noChangeArrowheads="1"/>
          </p:cNvSpPr>
          <p:nvPr/>
        </p:nvSpPr>
        <p:spPr>
          <a:xfrm>
            <a:off x="811902" y="1784350"/>
            <a:ext cx="8806120" cy="5073650"/>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lnSpc>
                <a:spcPct val="110000"/>
              </a:lnSpc>
              <a:buFontTx/>
              <a:buNone/>
            </a:pPr>
            <a:endParaRPr lang="he-IL" sz="2200" dirty="0">
              <a:solidFill>
                <a:srgbClr val="002060"/>
              </a:solidFill>
              <a:latin typeface="David" pitchFamily="2" charset="-79"/>
              <a:cs typeface="David" pitchFamily="2" charset="-79"/>
            </a:endParaRPr>
          </a:p>
        </p:txBody>
      </p:sp>
      <p:sp>
        <p:nvSpPr>
          <p:cNvPr id="2" name="לב 1"/>
          <p:cNvSpPr/>
          <p:nvPr/>
        </p:nvSpPr>
        <p:spPr>
          <a:xfrm>
            <a:off x="6018027" y="382773"/>
            <a:ext cx="329661" cy="303836"/>
          </a:xfrm>
          <a:prstGeom prst="hear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 name="תמונה 2"/>
          <p:cNvPicPr>
            <a:picLocks noChangeAspect="1"/>
          </p:cNvPicPr>
          <p:nvPr/>
        </p:nvPicPr>
        <p:blipFill>
          <a:blip r:embed="rId2"/>
          <a:stretch>
            <a:fillRect/>
          </a:stretch>
        </p:blipFill>
        <p:spPr>
          <a:xfrm>
            <a:off x="157148" y="188641"/>
            <a:ext cx="893253" cy="844352"/>
          </a:xfrm>
          <a:prstGeom prst="rect">
            <a:avLst/>
          </a:prstGeom>
        </p:spPr>
      </p:pic>
      <p:graphicFrame>
        <p:nvGraphicFramePr>
          <p:cNvPr id="14" name="טבלה 13"/>
          <p:cNvGraphicFramePr>
            <a:graphicFrameLocks noGrp="1"/>
          </p:cNvGraphicFramePr>
          <p:nvPr>
            <p:extLst>
              <p:ext uri="{D42A27DB-BD31-4B8C-83A1-F6EECF244321}">
                <p14:modId xmlns:p14="http://schemas.microsoft.com/office/powerpoint/2010/main" val="1245167239"/>
              </p:ext>
            </p:extLst>
          </p:nvPr>
        </p:nvGraphicFramePr>
        <p:xfrm>
          <a:off x="1606698" y="2188265"/>
          <a:ext cx="8127999" cy="2286000"/>
        </p:xfrm>
        <a:graphic>
          <a:graphicData uri="http://schemas.openxmlformats.org/drawingml/2006/table">
            <a:tbl>
              <a:tblPr rtl="1" firstRow="1" bandRow="1">
                <a:tableStyleId>{21E4AEA4-8DFA-4A89-87EB-49C32662AFE0}</a:tableStyleId>
              </a:tblPr>
              <a:tblGrid>
                <a:gridCol w="2709333">
                  <a:extLst>
                    <a:ext uri="{9D8B030D-6E8A-4147-A177-3AD203B41FA5}">
                      <a16:colId xmlns:a16="http://schemas.microsoft.com/office/drawing/2014/main" xmlns="" val="20000"/>
                    </a:ext>
                  </a:extLst>
                </a:gridCol>
                <a:gridCol w="2709333">
                  <a:extLst>
                    <a:ext uri="{9D8B030D-6E8A-4147-A177-3AD203B41FA5}">
                      <a16:colId xmlns:a16="http://schemas.microsoft.com/office/drawing/2014/main" xmlns="" val="20001"/>
                    </a:ext>
                  </a:extLst>
                </a:gridCol>
                <a:gridCol w="2709333">
                  <a:extLst>
                    <a:ext uri="{9D8B030D-6E8A-4147-A177-3AD203B41FA5}">
                      <a16:colId xmlns:a16="http://schemas.microsoft.com/office/drawing/2014/main" xmlns="" val="20002"/>
                    </a:ext>
                  </a:extLst>
                </a:gridCol>
              </a:tblGrid>
              <a:tr h="0">
                <a:tc>
                  <a:txBody>
                    <a:bodyPr/>
                    <a:lstStyle/>
                    <a:p>
                      <a:pPr rtl="1"/>
                      <a:r>
                        <a:rPr lang="he-IL" sz="2400" b="1" kern="12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rPr>
                        <a:t>שם פרטי</a:t>
                      </a:r>
                    </a:p>
                  </a:txBody>
                  <a:tcPr/>
                </a:tc>
                <a:tc>
                  <a:txBody>
                    <a:bodyPr/>
                    <a:lstStyle/>
                    <a:p>
                      <a:pPr rtl="1"/>
                      <a:r>
                        <a:rPr lang="he-IL" sz="2400" b="1" kern="12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rPr>
                        <a:t>שם משפחה</a:t>
                      </a:r>
                    </a:p>
                  </a:txBody>
                  <a:tcPr/>
                </a:tc>
                <a:tc>
                  <a:txBody>
                    <a:bodyPr/>
                    <a:lstStyle/>
                    <a:p>
                      <a:pPr rtl="1"/>
                      <a:r>
                        <a:rPr lang="he-IL" sz="2400" b="1" kern="12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rPr>
                        <a:t>טלפון</a:t>
                      </a:r>
                    </a:p>
                  </a:txBody>
                  <a:tcPr/>
                </a:tc>
                <a:extLst>
                  <a:ext uri="{0D108BD9-81ED-4DB2-BD59-A6C34878D82A}">
                    <a16:rowId xmlns:a16="http://schemas.microsoft.com/office/drawing/2014/main" xmlns="" val="10000"/>
                  </a:ext>
                </a:extLst>
              </a:tr>
              <a:tr h="370840">
                <a:tc>
                  <a:txBody>
                    <a:bodyPr/>
                    <a:lstStyle/>
                    <a:p>
                      <a:pPr rtl="1"/>
                      <a:r>
                        <a:rPr lang="he-IL" sz="2400" b="0" kern="1200" dirty="0" err="1">
                          <a:ln w="3175" cmpd="sng">
                            <a:noFill/>
                            <a:prstDash val="solid"/>
                          </a:ln>
                          <a:solidFill>
                            <a:srgbClr val="002060"/>
                          </a:solidFill>
                          <a:effectLst/>
                          <a:latin typeface="David" panose="020E0502060401010101" pitchFamily="34" charset="-79"/>
                          <a:ea typeface="+mn-ea"/>
                          <a:cs typeface="David" panose="020E0502060401010101" pitchFamily="34" charset="-79"/>
                        </a:rPr>
                        <a:t>רלי</a:t>
                      </a:r>
                      <a:endPar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endParaRPr>
                    </a:p>
                  </a:txBody>
                  <a:tcPr/>
                </a:tc>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צין</a:t>
                      </a:r>
                    </a:p>
                  </a:txBody>
                  <a:tcPr/>
                </a:tc>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052-9456076</a:t>
                      </a:r>
                    </a:p>
                  </a:txBody>
                  <a:tcPr/>
                </a:tc>
                <a:extLst>
                  <a:ext uri="{0D108BD9-81ED-4DB2-BD59-A6C34878D82A}">
                    <a16:rowId xmlns:a16="http://schemas.microsoft.com/office/drawing/2014/main" xmlns="" val="10001"/>
                  </a:ext>
                </a:extLst>
              </a:tr>
              <a:tr h="370840">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דניאל</a:t>
                      </a:r>
                    </a:p>
                  </a:txBody>
                  <a:tcPr/>
                </a:tc>
                <a:tc>
                  <a:txBody>
                    <a:bodyPr/>
                    <a:lstStyle/>
                    <a:p>
                      <a:pPr rtl="1"/>
                      <a:r>
                        <a:rPr lang="he-IL" sz="2400" b="0" kern="1200" dirty="0" err="1">
                          <a:ln w="3175" cmpd="sng">
                            <a:noFill/>
                            <a:prstDash val="solid"/>
                          </a:ln>
                          <a:solidFill>
                            <a:srgbClr val="002060"/>
                          </a:solidFill>
                          <a:effectLst/>
                          <a:latin typeface="David" panose="020E0502060401010101" pitchFamily="34" charset="-79"/>
                          <a:ea typeface="+mn-ea"/>
                          <a:cs typeface="David" panose="020E0502060401010101" pitchFamily="34" charset="-79"/>
                        </a:rPr>
                        <a:t>לנדסמן</a:t>
                      </a:r>
                      <a:endPar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endParaRPr>
                    </a:p>
                  </a:txBody>
                  <a:tcPr/>
                </a:tc>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052-8750721</a:t>
                      </a:r>
                    </a:p>
                  </a:txBody>
                  <a:tcPr/>
                </a:tc>
                <a:extLst>
                  <a:ext uri="{0D108BD9-81ED-4DB2-BD59-A6C34878D82A}">
                    <a16:rowId xmlns:a16="http://schemas.microsoft.com/office/drawing/2014/main" xmlns="" val="10002"/>
                  </a:ext>
                </a:extLst>
              </a:tr>
              <a:tr h="370840">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בר</a:t>
                      </a:r>
                    </a:p>
                  </a:txBody>
                  <a:tcPr/>
                </a:tc>
                <a:tc>
                  <a:txBody>
                    <a:bodyPr/>
                    <a:lstStyle/>
                    <a:p>
                      <a:pPr rtl="1"/>
                      <a:r>
                        <a:rPr lang="he-IL" sz="2400" b="0" kern="1200" dirty="0" err="1">
                          <a:ln w="3175" cmpd="sng">
                            <a:noFill/>
                            <a:prstDash val="solid"/>
                          </a:ln>
                          <a:solidFill>
                            <a:srgbClr val="002060"/>
                          </a:solidFill>
                          <a:effectLst/>
                          <a:latin typeface="David" panose="020E0502060401010101" pitchFamily="34" charset="-79"/>
                          <a:ea typeface="+mn-ea"/>
                          <a:cs typeface="David" panose="020E0502060401010101" pitchFamily="34" charset="-79"/>
                        </a:rPr>
                        <a:t>גריסרו</a:t>
                      </a:r>
                      <a:endPar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endParaRPr>
                    </a:p>
                  </a:txBody>
                  <a:tcPr/>
                </a:tc>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052-8193311</a:t>
                      </a:r>
                    </a:p>
                  </a:txBody>
                  <a:tcPr/>
                </a:tc>
                <a:extLst>
                  <a:ext uri="{0D108BD9-81ED-4DB2-BD59-A6C34878D82A}">
                    <a16:rowId xmlns:a16="http://schemas.microsoft.com/office/drawing/2014/main" xmlns="" val="10003"/>
                  </a:ext>
                </a:extLst>
              </a:tr>
              <a:tr h="370840">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סהר</a:t>
                      </a:r>
                    </a:p>
                  </a:txBody>
                  <a:tcPr/>
                </a:tc>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אשכנזי</a:t>
                      </a:r>
                    </a:p>
                  </a:txBody>
                  <a:tcPr/>
                </a:tc>
                <a:tc>
                  <a:txBody>
                    <a:bodyPr/>
                    <a:lstStyle/>
                    <a:p>
                      <a:pPr rtl="1"/>
                      <a:r>
                        <a:rPr lang="he-IL" sz="2400" b="0" kern="1200" dirty="0">
                          <a:ln w="3175" cmpd="sng">
                            <a:noFill/>
                            <a:prstDash val="solid"/>
                          </a:ln>
                          <a:solidFill>
                            <a:srgbClr val="002060"/>
                          </a:solidFill>
                          <a:effectLst/>
                          <a:latin typeface="David" panose="020E0502060401010101" pitchFamily="34" charset="-79"/>
                          <a:ea typeface="+mn-ea"/>
                          <a:cs typeface="David" panose="020E0502060401010101" pitchFamily="34" charset="-79"/>
                        </a:rPr>
                        <a:t>052-5402514</a:t>
                      </a: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837139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57148" y="1861250"/>
            <a:ext cx="9439198" cy="2710749"/>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Clr>
                <a:schemeClr val="accent2">
                  <a:lumMod val="75000"/>
                </a:schemeClr>
              </a:buClr>
              <a:buSzPct val="90000"/>
              <a:buFont typeface="Wingdings 2" panose="05020102010507070707" pitchFamily="18" charset="2"/>
              <a:buChar char=""/>
            </a:pPr>
            <a:r>
              <a:rPr lang="he-IL" sz="2800" b="1" dirty="0">
                <a:solidFill>
                  <a:srgbClr val="002060"/>
                </a:solidFill>
                <a:latin typeface="David" pitchFamily="2" charset="-79"/>
                <a:cs typeface="David" pitchFamily="2" charset="-79"/>
              </a:rPr>
              <a:t>בודד מובהק</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החייל עלה לבד וההורים בחו"ל</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ההורים נמצאים בשליחות בחו"ל</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ההורים ירדו מהארץ</a:t>
            </a:r>
          </a:p>
          <a:p>
            <a:pPr lvl="1">
              <a:buClr>
                <a:srgbClr val="002060"/>
              </a:buClr>
              <a:buFont typeface="Wingdings" pitchFamily="2" charset="2"/>
              <a:buChar char="§"/>
            </a:pPr>
            <a:r>
              <a:rPr lang="he-IL" sz="2400" dirty="0">
                <a:solidFill>
                  <a:srgbClr val="002060"/>
                </a:solidFill>
                <a:latin typeface="David" pitchFamily="2" charset="-79"/>
                <a:cs typeface="David" pitchFamily="2" charset="-79"/>
              </a:rPr>
              <a:t>ההורים נפטרו (שניהם)</a:t>
            </a: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pic>
        <p:nvPicPr>
          <p:cNvPr id="6" name="תמונה 5"/>
          <p:cNvPicPr>
            <a:picLocks noChangeAspect="1"/>
          </p:cNvPicPr>
          <p:nvPr/>
        </p:nvPicPr>
        <p:blipFill>
          <a:blip r:embed="rId2"/>
          <a:stretch>
            <a:fillRect/>
          </a:stretch>
        </p:blipFill>
        <p:spPr>
          <a:xfrm>
            <a:off x="157148" y="188641"/>
            <a:ext cx="893253" cy="844352"/>
          </a:xfrm>
          <a:prstGeom prst="rect">
            <a:avLst/>
          </a:prstGeom>
        </p:spPr>
      </p:pic>
      <p:sp>
        <p:nvSpPr>
          <p:cNvPr id="7"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2 סוגי בודדים</a:t>
            </a:r>
          </a:p>
        </p:txBody>
      </p:sp>
    </p:spTree>
    <p:extLst>
      <p:ext uri="{BB962C8B-B14F-4D97-AF65-F5344CB8AC3E}">
        <p14:creationId xmlns:p14="http://schemas.microsoft.com/office/powerpoint/2010/main" val="1651037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57148" y="1797455"/>
            <a:ext cx="9439198" cy="3731475"/>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spcBef>
                <a:spcPts val="0"/>
              </a:spcBef>
              <a:buClr>
                <a:schemeClr val="accent2">
                  <a:lumMod val="75000"/>
                </a:schemeClr>
              </a:buClr>
              <a:buSzPct val="90000"/>
              <a:buFont typeface="Wingdings 2" panose="05020102010507070707" pitchFamily="18" charset="2"/>
              <a:buChar char=""/>
            </a:pPr>
            <a:r>
              <a:rPr lang="he-IL" sz="2800" b="1" dirty="0">
                <a:solidFill>
                  <a:srgbClr val="002060"/>
                </a:solidFill>
                <a:latin typeface="David" pitchFamily="2" charset="-79"/>
                <a:cs typeface="David" pitchFamily="2" charset="-79"/>
              </a:rPr>
              <a:t>בודד חסר עורף משפחתי</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הוריו (או אחד מהם) מתגוררים בארץ, אך הוכח כי קיים נתק בלתי ניתן לגישור בין החייל להוריו</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הוכח כי החייל הורחק מהמסגרת המשפחתית וכי משפחת החייל אינה מספקת לו תמיכה כלכלית ומקום לינה נאות, אף לא באמצעות אנשים אחרים. לא משיקולי עצמאות!</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חייל המשתייך לקבוצת סיכון – יוכר כבודד גם אם הוריו יטענו שהם רוצים אותו בביתם</a:t>
            </a: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pic>
        <p:nvPicPr>
          <p:cNvPr id="6" name="תמונה 5"/>
          <p:cNvPicPr>
            <a:picLocks noChangeAspect="1"/>
          </p:cNvPicPr>
          <p:nvPr/>
        </p:nvPicPr>
        <p:blipFill>
          <a:blip r:embed="rId2"/>
          <a:stretch>
            <a:fillRect/>
          </a:stretch>
        </p:blipFill>
        <p:spPr>
          <a:xfrm>
            <a:off x="157148" y="188641"/>
            <a:ext cx="893253" cy="844352"/>
          </a:xfrm>
          <a:prstGeom prst="rect">
            <a:avLst/>
          </a:prstGeom>
        </p:spPr>
      </p:pic>
      <p:sp>
        <p:nvSpPr>
          <p:cNvPr id="5"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2 סוגי בודדים</a:t>
            </a:r>
          </a:p>
        </p:txBody>
      </p:sp>
    </p:spTree>
    <p:extLst>
      <p:ext uri="{BB962C8B-B14F-4D97-AF65-F5344CB8AC3E}">
        <p14:creationId xmlns:p14="http://schemas.microsoft.com/office/powerpoint/2010/main" val="402849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57148" y="1861250"/>
            <a:ext cx="9439198" cy="2710749"/>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Clr>
                <a:schemeClr val="accent2">
                  <a:lumMod val="75000"/>
                </a:schemeClr>
              </a:buClr>
              <a:buSzPct val="90000"/>
              <a:buFont typeface="Wingdings 2" panose="05020102010507070707" pitchFamily="18" charset="2"/>
              <a:buChar char=""/>
            </a:pPr>
            <a:r>
              <a:rPr lang="he-IL" sz="2800" b="1" dirty="0">
                <a:solidFill>
                  <a:srgbClr val="002060"/>
                </a:solidFill>
                <a:latin typeface="David" pitchFamily="2" charset="-79"/>
                <a:cs typeface="David" pitchFamily="2" charset="-79"/>
              </a:rPr>
              <a:t>זכאי סיוע </a:t>
            </a:r>
            <a:r>
              <a:rPr lang="he-IL" sz="2000" b="1" dirty="0">
                <a:solidFill>
                  <a:srgbClr val="002060"/>
                </a:solidFill>
                <a:latin typeface="David" pitchFamily="2" charset="-79"/>
                <a:cs typeface="David" pitchFamily="2" charset="-79"/>
              </a:rPr>
              <a:t>(מדרג ביניים בין בודד לפרט)</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לינה בבית החייל, בדירת </a:t>
            </a:r>
            <a:r>
              <a:rPr lang="he-IL" sz="2400" dirty="0" err="1">
                <a:solidFill>
                  <a:srgbClr val="002060"/>
                </a:solidFill>
                <a:latin typeface="David" pitchFamily="2" charset="-79"/>
                <a:cs typeface="David" pitchFamily="2" charset="-79"/>
              </a:rPr>
              <a:t>אל"ח</a:t>
            </a:r>
            <a:r>
              <a:rPr lang="he-IL" sz="2400" dirty="0">
                <a:solidFill>
                  <a:srgbClr val="002060"/>
                </a:solidFill>
                <a:latin typeface="David" pitchFamily="2" charset="-79"/>
                <a:cs typeface="David" pitchFamily="2" charset="-79"/>
              </a:rPr>
              <a:t> או אימוץ בקיבוץ</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מענק חודשי בגובה של 50% מהבודד, כלומר 270 ₪ </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תווי מזון בסך 150 ₪ </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ראיון אחת לחצי שנה וביקור בית פעם בשנה</a:t>
            </a:r>
          </a:p>
          <a:p>
            <a:pPr marL="457200" lvl="1" indent="0">
              <a:lnSpc>
                <a:spcPct val="150000"/>
              </a:lnSpc>
              <a:spcBef>
                <a:spcPts val="0"/>
              </a:spcBef>
              <a:buClr>
                <a:srgbClr val="002060"/>
              </a:buClr>
              <a:buNone/>
            </a:pPr>
            <a:endParaRPr lang="he-IL" sz="500" dirty="0">
              <a:solidFill>
                <a:srgbClr val="002060"/>
              </a:solidFill>
              <a:latin typeface="David" pitchFamily="2" charset="-79"/>
              <a:cs typeface="David" pitchFamily="2" charset="-79"/>
            </a:endParaRPr>
          </a:p>
          <a:p>
            <a:pPr>
              <a:lnSpc>
                <a:spcPct val="150000"/>
              </a:lnSpc>
              <a:buClr>
                <a:schemeClr val="accent2">
                  <a:lumMod val="75000"/>
                </a:schemeClr>
              </a:buClr>
              <a:buSzPct val="90000"/>
              <a:buFont typeface="Wingdings 2" panose="05020102010507070707" pitchFamily="18" charset="2"/>
              <a:buChar char=""/>
            </a:pPr>
            <a:r>
              <a:rPr lang="he-IL" sz="2800" b="1" dirty="0">
                <a:solidFill>
                  <a:srgbClr val="002060"/>
                </a:solidFill>
                <a:latin typeface="David" pitchFamily="2" charset="-79"/>
                <a:cs typeface="David" pitchFamily="2" charset="-79"/>
              </a:rPr>
              <a:t>חייל פרט</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לינה בבית החייל או בדירת </a:t>
            </a:r>
            <a:r>
              <a:rPr lang="he-IL" sz="2400" dirty="0" err="1">
                <a:solidFill>
                  <a:srgbClr val="002060"/>
                </a:solidFill>
                <a:latin typeface="David" pitchFamily="2" charset="-79"/>
                <a:cs typeface="David" pitchFamily="2" charset="-79"/>
              </a:rPr>
              <a:t>אל"ח</a:t>
            </a:r>
            <a:endParaRPr lang="he-IL" sz="2400" dirty="0">
              <a:solidFill>
                <a:srgbClr val="002060"/>
              </a:solidFill>
              <a:latin typeface="David" pitchFamily="2" charset="-79"/>
              <a:cs typeface="David" pitchFamily="2" charset="-79"/>
            </a:endParaRPr>
          </a:p>
          <a:p>
            <a:pPr lvl="1">
              <a:buClr>
                <a:srgbClr val="002060"/>
              </a:buClr>
              <a:buFont typeface="Wingdings" pitchFamily="2" charset="2"/>
              <a:buChar char="§"/>
            </a:pPr>
            <a:endParaRPr lang="he-IL" sz="2400" dirty="0">
              <a:solidFill>
                <a:srgbClr val="002060"/>
              </a:solidFill>
              <a:latin typeface="David" pitchFamily="2" charset="-79"/>
              <a:cs typeface="David" pitchFamily="2" charset="-79"/>
            </a:endParaRPr>
          </a:p>
          <a:p>
            <a:pPr>
              <a:lnSpc>
                <a:spcPct val="150000"/>
              </a:lnSpc>
              <a:buFont typeface="Wingdings" pitchFamily="2" charset="2"/>
              <a:buChar char="v"/>
            </a:pPr>
            <a:endParaRPr lang="he-IL" sz="2000" dirty="0">
              <a:solidFill>
                <a:srgbClr val="002060"/>
              </a:solidFill>
              <a:latin typeface="David" pitchFamily="2" charset="-79"/>
              <a:cs typeface="David" pitchFamily="2" charset="-79"/>
            </a:endParaRPr>
          </a:p>
        </p:txBody>
      </p:sp>
      <p:pic>
        <p:nvPicPr>
          <p:cNvPr id="6" name="תמונה 5"/>
          <p:cNvPicPr>
            <a:picLocks noChangeAspect="1"/>
          </p:cNvPicPr>
          <p:nvPr/>
        </p:nvPicPr>
        <p:blipFill>
          <a:blip r:embed="rId2"/>
          <a:stretch>
            <a:fillRect/>
          </a:stretch>
        </p:blipFill>
        <p:spPr>
          <a:xfrm>
            <a:off x="157148" y="188641"/>
            <a:ext cx="893253" cy="844352"/>
          </a:xfrm>
          <a:prstGeom prst="rect">
            <a:avLst/>
          </a:prstGeom>
        </p:spPr>
      </p:pic>
      <p:sp>
        <p:nvSpPr>
          <p:cNvPr id="7"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זכאי סיוע וחייל פרט</a:t>
            </a:r>
          </a:p>
        </p:txBody>
      </p:sp>
    </p:spTree>
    <p:extLst>
      <p:ext uri="{BB962C8B-B14F-4D97-AF65-F5344CB8AC3E}">
        <p14:creationId xmlns:p14="http://schemas.microsoft.com/office/powerpoint/2010/main" val="3734701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סיוע בשלב המלש"ב</a:t>
            </a:r>
          </a:p>
        </p:txBody>
      </p:sp>
      <p:graphicFrame>
        <p:nvGraphicFramePr>
          <p:cNvPr id="7" name="דיאגרמה 6"/>
          <p:cNvGraphicFramePr/>
          <p:nvPr>
            <p:extLst>
              <p:ext uri="{D42A27DB-BD31-4B8C-83A1-F6EECF244321}">
                <p14:modId xmlns:p14="http://schemas.microsoft.com/office/powerpoint/2010/main" val="1790646621"/>
              </p:ext>
            </p:extLst>
          </p:nvPr>
        </p:nvGraphicFramePr>
        <p:xfrm>
          <a:off x="603774" y="914463"/>
          <a:ext cx="9275828" cy="4799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לבן 4"/>
          <p:cNvSpPr/>
          <p:nvPr/>
        </p:nvSpPr>
        <p:spPr>
          <a:xfrm>
            <a:off x="32730" y="5382213"/>
            <a:ext cx="11308391" cy="461665"/>
          </a:xfrm>
          <a:prstGeom prst="rect">
            <a:avLst/>
          </a:prstGeom>
        </p:spPr>
        <p:txBody>
          <a:bodyPr wrap="square">
            <a:spAutoFit/>
          </a:bodyPr>
          <a:lstStyle/>
          <a:p>
            <a:pPr lvl="0" algn="r" rtl="1"/>
            <a:r>
              <a:rPr lang="he-IL" sz="2400" b="1" dirty="0">
                <a:solidFill>
                  <a:srgbClr val="002060"/>
                </a:solidFill>
                <a:latin typeface="David" panose="020E0502060401010101" pitchFamily="34" charset="-79"/>
                <a:cs typeface="David" panose="020E0502060401010101" pitchFamily="34" charset="-79"/>
              </a:rPr>
              <a:t>בחינת המשאבים של החייל, כולל: תמיכה ממקור אחר, קיום/היעדר פתרון דיור, חסכונות, נכסים</a:t>
            </a:r>
            <a:endParaRPr lang="he-IL" sz="2400" b="1" dirty="0">
              <a:solidFill>
                <a:srgbClr val="002060"/>
              </a:solidFill>
            </a:endParaRPr>
          </a:p>
        </p:txBody>
      </p:sp>
      <p:pic>
        <p:nvPicPr>
          <p:cNvPr id="9" name="תמונה 8"/>
          <p:cNvPicPr>
            <a:picLocks noChangeAspect="1"/>
          </p:cNvPicPr>
          <p:nvPr/>
        </p:nvPicPr>
        <p:blipFill>
          <a:blip r:embed="rId7"/>
          <a:stretch>
            <a:fillRect/>
          </a:stretch>
        </p:blipFill>
        <p:spPr>
          <a:xfrm>
            <a:off x="157148" y="188641"/>
            <a:ext cx="893253" cy="844352"/>
          </a:xfrm>
          <a:prstGeom prst="rect">
            <a:avLst/>
          </a:prstGeom>
        </p:spPr>
      </p:pic>
    </p:spTree>
    <p:extLst>
      <p:ext uri="{BB962C8B-B14F-4D97-AF65-F5344CB8AC3E}">
        <p14:creationId xmlns:p14="http://schemas.microsoft.com/office/powerpoint/2010/main" val="211213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603774" y="1032993"/>
            <a:ext cx="9738803" cy="450428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lnSpc>
                <a:spcPct val="150000"/>
              </a:lnSpc>
              <a:spcBef>
                <a:spcPts val="0"/>
              </a:spcBef>
              <a:buClr>
                <a:srgbClr val="002060"/>
              </a:buClr>
              <a:buFont typeface="Wingdings" pitchFamily="2" charset="2"/>
              <a:buChar char="§"/>
            </a:pPr>
            <a:r>
              <a:rPr lang="he-IL" sz="2400" b="1" dirty="0">
                <a:solidFill>
                  <a:srgbClr val="002060"/>
                </a:solidFill>
                <a:latin typeface="David" pitchFamily="2" charset="-79"/>
                <a:cs typeface="David" pitchFamily="2" charset="-79"/>
              </a:rPr>
              <a:t>תוספת כספית חודשית לשכר –</a:t>
            </a:r>
            <a:r>
              <a:rPr lang="he-IL" sz="2400" dirty="0">
                <a:solidFill>
                  <a:srgbClr val="002060"/>
                </a:solidFill>
                <a:latin typeface="David" pitchFamily="2" charset="-79"/>
                <a:cs typeface="David" pitchFamily="2" charset="-79"/>
              </a:rPr>
              <a:t> </a:t>
            </a:r>
            <a:r>
              <a:rPr lang="he-IL" sz="2400" b="1" dirty="0">
                <a:solidFill>
                  <a:srgbClr val="002060"/>
                </a:solidFill>
                <a:latin typeface="David" pitchFamily="2" charset="-79"/>
                <a:cs typeface="David" pitchFamily="2" charset="-79"/>
              </a:rPr>
              <a:t>540.10₪</a:t>
            </a:r>
          </a:p>
          <a:p>
            <a:pPr lvl="1">
              <a:lnSpc>
                <a:spcPct val="150000"/>
              </a:lnSpc>
              <a:spcBef>
                <a:spcPts val="0"/>
              </a:spcBef>
              <a:buClr>
                <a:srgbClr val="002060"/>
              </a:buClr>
              <a:buFont typeface="Wingdings" pitchFamily="2" charset="2"/>
              <a:buChar char="§"/>
            </a:pPr>
            <a:r>
              <a:rPr lang="he-IL" sz="2400" b="1" dirty="0">
                <a:solidFill>
                  <a:srgbClr val="002060"/>
                </a:solidFill>
                <a:latin typeface="David" pitchFamily="2" charset="-79"/>
                <a:cs typeface="David" pitchFamily="2" charset="-79"/>
              </a:rPr>
              <a:t>מענק גאות ושפל – </a:t>
            </a:r>
            <a:r>
              <a:rPr lang="he-IL" sz="2400" dirty="0" err="1">
                <a:solidFill>
                  <a:srgbClr val="002060"/>
                </a:solidFill>
                <a:latin typeface="David" pitchFamily="2" charset="-79"/>
                <a:cs typeface="David" pitchFamily="2" charset="-79"/>
              </a:rPr>
              <a:t>ברמ"פ</a:t>
            </a:r>
            <a:r>
              <a:rPr lang="he-IL" sz="2400" dirty="0">
                <a:solidFill>
                  <a:srgbClr val="002060"/>
                </a:solidFill>
                <a:latin typeface="David" pitchFamily="2" charset="-79"/>
                <a:cs typeface="David" pitchFamily="2" charset="-79"/>
              </a:rPr>
              <a:t> א' (</a:t>
            </a:r>
            <a:r>
              <a:rPr lang="he-IL" sz="2400" b="1" dirty="0">
                <a:solidFill>
                  <a:srgbClr val="002060"/>
                </a:solidFill>
                <a:latin typeface="David" pitchFamily="2" charset="-79"/>
                <a:cs typeface="David" pitchFamily="2" charset="-79"/>
              </a:rPr>
              <a:t>211.80₪</a:t>
            </a:r>
            <a:r>
              <a:rPr lang="he-IL" sz="2400" dirty="0">
                <a:solidFill>
                  <a:srgbClr val="002060"/>
                </a:solidFill>
                <a:latin typeface="David" pitchFamily="2" charset="-79"/>
                <a:cs typeface="David" pitchFamily="2" charset="-79"/>
              </a:rPr>
              <a:t>) </a:t>
            </a:r>
            <a:r>
              <a:rPr lang="he-IL" sz="2400" dirty="0" err="1">
                <a:solidFill>
                  <a:srgbClr val="002060"/>
                </a:solidFill>
                <a:latin typeface="David" pitchFamily="2" charset="-79"/>
                <a:cs typeface="David" pitchFamily="2" charset="-79"/>
              </a:rPr>
              <a:t>וברמ"פ</a:t>
            </a:r>
            <a:r>
              <a:rPr lang="he-IL" sz="2400" dirty="0">
                <a:solidFill>
                  <a:srgbClr val="002060"/>
                </a:solidFill>
                <a:latin typeface="David" pitchFamily="2" charset="-79"/>
                <a:cs typeface="David" pitchFamily="2" charset="-79"/>
              </a:rPr>
              <a:t> א'+ (</a:t>
            </a:r>
            <a:r>
              <a:rPr lang="he-IL" sz="2400" b="1" dirty="0">
                <a:solidFill>
                  <a:srgbClr val="002060"/>
                </a:solidFill>
                <a:latin typeface="David" pitchFamily="2" charset="-79"/>
                <a:cs typeface="David" pitchFamily="2" charset="-79"/>
              </a:rPr>
              <a:t>422.20₪</a:t>
            </a:r>
            <a:r>
              <a:rPr lang="he-IL" sz="2400" dirty="0">
                <a:solidFill>
                  <a:srgbClr val="002060"/>
                </a:solidFill>
                <a:latin typeface="David" pitchFamily="2" charset="-79"/>
                <a:cs typeface="David" pitchFamily="2" charset="-79"/>
              </a:rPr>
              <a:t>)</a:t>
            </a:r>
          </a:p>
          <a:p>
            <a:pPr lvl="1">
              <a:lnSpc>
                <a:spcPct val="150000"/>
              </a:lnSpc>
              <a:spcBef>
                <a:spcPts val="0"/>
              </a:spcBef>
              <a:buClr>
                <a:srgbClr val="002060"/>
              </a:buClr>
              <a:buFont typeface="Wingdings" pitchFamily="2" charset="2"/>
              <a:buChar char="§"/>
            </a:pPr>
            <a:r>
              <a:rPr lang="he-IL" sz="2400" b="1" dirty="0">
                <a:solidFill>
                  <a:srgbClr val="002060"/>
                </a:solidFill>
                <a:latin typeface="David" pitchFamily="2" charset="-79"/>
                <a:cs typeface="David" pitchFamily="2" charset="-79"/>
              </a:rPr>
              <a:t>שי לחג</a:t>
            </a:r>
            <a:r>
              <a:rPr lang="he-IL" sz="2400" dirty="0">
                <a:solidFill>
                  <a:srgbClr val="002060"/>
                </a:solidFill>
                <a:latin typeface="David" pitchFamily="2" charset="-79"/>
                <a:cs typeface="David" pitchFamily="2" charset="-79"/>
              </a:rPr>
              <a:t> - תווי קנייה בסך </a:t>
            </a:r>
            <a:r>
              <a:rPr lang="he-IL" sz="2400" b="1" dirty="0">
                <a:solidFill>
                  <a:srgbClr val="002060"/>
                </a:solidFill>
                <a:latin typeface="David" pitchFamily="2" charset="-79"/>
                <a:cs typeface="David" pitchFamily="2" charset="-79"/>
              </a:rPr>
              <a:t>400-600₪</a:t>
            </a:r>
            <a:r>
              <a:rPr lang="he-IL" sz="2400" dirty="0">
                <a:solidFill>
                  <a:srgbClr val="002060"/>
                </a:solidFill>
                <a:latin typeface="David" pitchFamily="2" charset="-79"/>
                <a:cs typeface="David" pitchFamily="2" charset="-79"/>
              </a:rPr>
              <a:t> - בפסח ובראש השנה</a:t>
            </a:r>
          </a:p>
          <a:p>
            <a:pPr lvl="1">
              <a:lnSpc>
                <a:spcPct val="150000"/>
              </a:lnSpc>
              <a:spcBef>
                <a:spcPts val="0"/>
              </a:spcBef>
              <a:buClr>
                <a:srgbClr val="002060"/>
              </a:buClr>
              <a:buFont typeface="Wingdings" pitchFamily="2" charset="2"/>
              <a:buChar char="§"/>
            </a:pPr>
            <a:r>
              <a:rPr lang="he-IL" sz="2400" dirty="0">
                <a:solidFill>
                  <a:srgbClr val="002060"/>
                </a:solidFill>
                <a:latin typeface="David" pitchFamily="2" charset="-79"/>
                <a:cs typeface="David" pitchFamily="2" charset="-79"/>
              </a:rPr>
              <a:t>זכאות אוטומטית בסך </a:t>
            </a:r>
            <a:r>
              <a:rPr lang="he-IL" sz="2400" b="1" dirty="0">
                <a:solidFill>
                  <a:srgbClr val="002060"/>
                </a:solidFill>
                <a:latin typeface="DaunPenh" pitchFamily="2" charset="0"/>
                <a:cs typeface="David" pitchFamily="2" charset="-79"/>
              </a:rPr>
              <a:t>150</a:t>
            </a:r>
            <a:r>
              <a:rPr lang="he-IL" sz="2400" b="1" dirty="0">
                <a:solidFill>
                  <a:srgbClr val="002060"/>
                </a:solidFill>
                <a:latin typeface="David" pitchFamily="2" charset="-79"/>
                <a:cs typeface="David" pitchFamily="2" charset="-79"/>
              </a:rPr>
              <a:t>₪</a:t>
            </a:r>
            <a:r>
              <a:rPr lang="he-IL" sz="2400" dirty="0">
                <a:solidFill>
                  <a:srgbClr val="002060"/>
                </a:solidFill>
                <a:latin typeface="David" pitchFamily="2" charset="-79"/>
                <a:cs typeface="David" pitchFamily="2" charset="-79"/>
              </a:rPr>
              <a:t> מדי חודש לרכישת מזון ברשת שופרסל, יש חסד, </a:t>
            </a:r>
            <a:r>
              <a:rPr lang="en-US" sz="2400" dirty="0">
                <a:solidFill>
                  <a:srgbClr val="002060"/>
                </a:solidFill>
                <a:latin typeface="David" pitchFamily="2" charset="-79"/>
                <a:cs typeface="David" pitchFamily="2" charset="-79"/>
              </a:rPr>
              <a:t>Be</a:t>
            </a:r>
            <a:r>
              <a:rPr lang="he-IL" sz="2400" dirty="0">
                <a:solidFill>
                  <a:srgbClr val="002060"/>
                </a:solidFill>
                <a:latin typeface="David" pitchFamily="2" charset="-79"/>
                <a:cs typeface="David" pitchFamily="2" charset="-79"/>
              </a:rPr>
              <a:t> פארם, </a:t>
            </a:r>
            <a:r>
              <a:rPr lang="he-IL" sz="2400" dirty="0" err="1">
                <a:solidFill>
                  <a:srgbClr val="002060"/>
                </a:solidFill>
                <a:latin typeface="David" pitchFamily="2" charset="-79"/>
                <a:cs typeface="David" pitchFamily="2" charset="-79"/>
              </a:rPr>
              <a:t>קואופ-שופ</a:t>
            </a:r>
            <a:r>
              <a:rPr lang="he-IL" sz="2400" dirty="0">
                <a:solidFill>
                  <a:srgbClr val="002060"/>
                </a:solidFill>
                <a:latin typeface="David" pitchFamily="2" charset="-79"/>
                <a:cs typeface="David" pitchFamily="2" charset="-79"/>
              </a:rPr>
              <a:t> וכוורת </a:t>
            </a:r>
          </a:p>
          <a:p>
            <a:pPr lvl="1">
              <a:lnSpc>
                <a:spcPct val="150000"/>
              </a:lnSpc>
              <a:spcBef>
                <a:spcPts val="0"/>
              </a:spcBef>
              <a:buClr>
                <a:srgbClr val="002060"/>
              </a:buClr>
              <a:buFont typeface="Wingdings" pitchFamily="2" charset="2"/>
              <a:buChar char="§"/>
            </a:pPr>
            <a:r>
              <a:rPr lang="he-IL" sz="2400" b="1" dirty="0">
                <a:solidFill>
                  <a:srgbClr val="002060"/>
                </a:solidFill>
                <a:latin typeface="David" pitchFamily="2" charset="-79"/>
                <a:cs typeface="David" pitchFamily="2" charset="-79"/>
              </a:rPr>
              <a:t>מענק ממשרד הקליטה והבינוי </a:t>
            </a:r>
            <a:r>
              <a:rPr lang="he-IL" sz="2400" dirty="0">
                <a:solidFill>
                  <a:srgbClr val="002060"/>
                </a:solidFill>
                <a:latin typeface="David" pitchFamily="2" charset="-79"/>
                <a:cs typeface="David" pitchFamily="2" charset="-79"/>
              </a:rPr>
              <a:t>– חייל בודד עולה חדש יקבל מענק חודשי</a:t>
            </a:r>
            <a:r>
              <a:rPr lang="en-US" sz="2400" dirty="0">
                <a:solidFill>
                  <a:srgbClr val="002060"/>
                </a:solidFill>
                <a:latin typeface="David" pitchFamily="2" charset="-79"/>
                <a:cs typeface="David" pitchFamily="2" charset="-79"/>
              </a:rPr>
              <a:t>:</a:t>
            </a:r>
            <a:br>
              <a:rPr lang="en-US" sz="2400" dirty="0">
                <a:solidFill>
                  <a:srgbClr val="002060"/>
                </a:solidFill>
                <a:latin typeface="David" pitchFamily="2" charset="-79"/>
                <a:cs typeface="David" pitchFamily="2" charset="-79"/>
              </a:rPr>
            </a:br>
            <a:r>
              <a:rPr lang="he-IL" sz="2400" dirty="0">
                <a:solidFill>
                  <a:srgbClr val="002060"/>
                </a:solidFill>
                <a:latin typeface="David" pitchFamily="2" charset="-79"/>
                <a:cs typeface="David" pitchFamily="2" charset="-79"/>
              </a:rPr>
              <a:t> ממשרד הקליטה - </a:t>
            </a:r>
            <a:r>
              <a:rPr lang="he-IL" sz="2400" b="1" dirty="0">
                <a:solidFill>
                  <a:srgbClr val="002060"/>
                </a:solidFill>
                <a:latin typeface="David" pitchFamily="2" charset="-79"/>
                <a:cs typeface="David" pitchFamily="2" charset="-79"/>
              </a:rPr>
              <a:t>540</a:t>
            </a:r>
            <a:r>
              <a:rPr lang="he-IL" sz="2400" dirty="0">
                <a:solidFill>
                  <a:srgbClr val="002060"/>
                </a:solidFill>
                <a:latin typeface="David" pitchFamily="2" charset="-79"/>
                <a:cs typeface="David" pitchFamily="2" charset="-79"/>
              </a:rPr>
              <a:t>₪ </a:t>
            </a:r>
            <a:r>
              <a:rPr lang="en-US" sz="2400" dirty="0">
                <a:solidFill>
                  <a:srgbClr val="002060"/>
                </a:solidFill>
                <a:latin typeface="David" pitchFamily="2" charset="-79"/>
                <a:cs typeface="David" pitchFamily="2" charset="-79"/>
              </a:rPr>
              <a:t/>
            </a:r>
            <a:br>
              <a:rPr lang="en-US" sz="2400" dirty="0">
                <a:solidFill>
                  <a:srgbClr val="002060"/>
                </a:solidFill>
                <a:latin typeface="David" pitchFamily="2" charset="-79"/>
                <a:cs typeface="David" pitchFamily="2" charset="-79"/>
              </a:rPr>
            </a:br>
            <a:r>
              <a:rPr lang="he-IL" sz="2400" dirty="0">
                <a:solidFill>
                  <a:srgbClr val="002060"/>
                </a:solidFill>
                <a:latin typeface="David" pitchFamily="2" charset="-79"/>
                <a:cs typeface="David" pitchFamily="2" charset="-79"/>
              </a:rPr>
              <a:t> משרד הבינוי והשיכון - </a:t>
            </a:r>
            <a:r>
              <a:rPr lang="he-IL" sz="2400" b="1" dirty="0">
                <a:solidFill>
                  <a:srgbClr val="002060"/>
                </a:solidFill>
                <a:latin typeface="David" pitchFamily="2" charset="-79"/>
                <a:cs typeface="David" pitchFamily="2" charset="-79"/>
              </a:rPr>
              <a:t>402</a:t>
            </a:r>
            <a:r>
              <a:rPr lang="he-IL" sz="2400" dirty="0">
                <a:solidFill>
                  <a:srgbClr val="002060"/>
                </a:solidFill>
                <a:latin typeface="David" pitchFamily="2" charset="-79"/>
                <a:cs typeface="David" pitchFamily="2" charset="-79"/>
              </a:rPr>
              <a:t>₪</a:t>
            </a:r>
          </a:p>
          <a:p>
            <a:pPr lvl="1">
              <a:lnSpc>
                <a:spcPct val="150000"/>
              </a:lnSpc>
              <a:buClr>
                <a:srgbClr val="002060"/>
              </a:buClr>
              <a:buFont typeface="Wingdings" pitchFamily="2" charset="2"/>
              <a:buChar char="§"/>
            </a:pPr>
            <a:r>
              <a:rPr lang="he-IL" sz="2400" b="1" dirty="0">
                <a:solidFill>
                  <a:srgbClr val="002060"/>
                </a:solidFill>
                <a:latin typeface="David" pitchFamily="2" charset="-79"/>
                <a:cs typeface="David" pitchFamily="2" charset="-79"/>
              </a:rPr>
              <a:t>דמי כלכלה </a:t>
            </a:r>
            <a:r>
              <a:rPr lang="he-IL" sz="2400" dirty="0">
                <a:solidFill>
                  <a:srgbClr val="002060"/>
                </a:solidFill>
                <a:latin typeface="David" pitchFamily="2" charset="-79"/>
                <a:cs typeface="David" pitchFamily="2" charset="-79"/>
              </a:rPr>
              <a:t>- בחופשת מחלה בבית למעלה מ-3 ימים ברצף ובמיוחדת כלכלית</a:t>
            </a:r>
          </a:p>
          <a:p>
            <a:pPr lvl="1">
              <a:lnSpc>
                <a:spcPct val="150000"/>
              </a:lnSpc>
              <a:buClr>
                <a:srgbClr val="002060"/>
              </a:buClr>
              <a:buFont typeface="Wingdings" pitchFamily="2" charset="2"/>
              <a:buChar char="§"/>
            </a:pPr>
            <a:r>
              <a:rPr lang="he-IL" sz="2400" b="1" dirty="0">
                <a:solidFill>
                  <a:srgbClr val="002060"/>
                </a:solidFill>
                <a:latin typeface="David" pitchFamily="2" charset="-79"/>
                <a:cs typeface="David" pitchFamily="2" charset="-79"/>
              </a:rPr>
              <a:t>יום סידורים פעם בחודשיים </a:t>
            </a:r>
            <a:r>
              <a:rPr lang="he-IL" sz="2400" dirty="0">
                <a:solidFill>
                  <a:srgbClr val="002060"/>
                </a:solidFill>
                <a:latin typeface="David" pitchFamily="2" charset="-79"/>
                <a:cs typeface="David" pitchFamily="2" charset="-79"/>
              </a:rPr>
              <a:t>– עפ"י הגדרה. </a:t>
            </a:r>
            <a:r>
              <a:rPr lang="he-IL" sz="2400" b="1" dirty="0">
                <a:solidFill>
                  <a:srgbClr val="002060"/>
                </a:solidFill>
                <a:latin typeface="David" pitchFamily="2" charset="-79"/>
                <a:cs typeface="David" pitchFamily="2" charset="-79"/>
              </a:rPr>
              <a:t>פעם בחודש </a:t>
            </a:r>
            <a:r>
              <a:rPr lang="he-IL" sz="2400" dirty="0">
                <a:solidFill>
                  <a:srgbClr val="002060"/>
                </a:solidFill>
                <a:latin typeface="David" pitchFamily="2" charset="-79"/>
                <a:cs typeface="David" pitchFamily="2" charset="-79"/>
              </a:rPr>
              <a:t>– נתון לשיקול המפקד</a:t>
            </a:r>
          </a:p>
          <a:p>
            <a:pPr lvl="1">
              <a:lnSpc>
                <a:spcPct val="150000"/>
              </a:lnSpc>
              <a:buClr>
                <a:srgbClr val="002060"/>
              </a:buClr>
              <a:buFont typeface="Wingdings" pitchFamily="2" charset="2"/>
              <a:buChar char="§"/>
            </a:pPr>
            <a:endParaRPr lang="he-IL" sz="2400" dirty="0">
              <a:solidFill>
                <a:schemeClr val="accent6">
                  <a:lumMod val="50000"/>
                </a:schemeClr>
              </a:solidFill>
              <a:latin typeface="David" pitchFamily="2" charset="-79"/>
              <a:cs typeface="David" pitchFamily="2" charset="-79"/>
            </a:endParaRPr>
          </a:p>
        </p:txBody>
      </p:sp>
      <p:pic>
        <p:nvPicPr>
          <p:cNvPr id="6" name="תמונה 5"/>
          <p:cNvPicPr>
            <a:picLocks noChangeAspect="1"/>
          </p:cNvPicPr>
          <p:nvPr/>
        </p:nvPicPr>
        <p:blipFill>
          <a:blip r:embed="rId2"/>
          <a:stretch>
            <a:fillRect/>
          </a:stretch>
        </p:blipFill>
        <p:spPr>
          <a:xfrm>
            <a:off x="157148" y="188641"/>
            <a:ext cx="893253" cy="844352"/>
          </a:xfrm>
          <a:prstGeom prst="rect">
            <a:avLst/>
          </a:prstGeom>
        </p:spPr>
      </p:pic>
      <p:sp>
        <p:nvSpPr>
          <p:cNvPr id="7"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הטבות כלכליות</a:t>
            </a:r>
          </a:p>
        </p:txBody>
      </p:sp>
    </p:spTree>
    <p:extLst>
      <p:ext uri="{BB962C8B-B14F-4D97-AF65-F5344CB8AC3E}">
        <p14:creationId xmlns:p14="http://schemas.microsoft.com/office/powerpoint/2010/main" val="188779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618495" y="188641"/>
            <a:ext cx="9001182" cy="923330"/>
          </a:xfrm>
          <a:prstGeom prst="rect">
            <a:avLst/>
          </a:prstGeom>
        </p:spPr>
        <p:txBody>
          <a:bodyPr wrap="none">
            <a:spAutoFit/>
          </a:bodyPr>
          <a:lstStyle/>
          <a:p>
            <a:pPr algn="ctr">
              <a:spcBef>
                <a:spcPct val="0"/>
              </a:spcBef>
              <a:defRPr/>
            </a:pPr>
            <a:r>
              <a:rPr lang="he-IL" sz="54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דמי קיום לחייל/ת בשירות חובה</a:t>
            </a:r>
          </a:p>
        </p:txBody>
      </p:sp>
      <p:pic>
        <p:nvPicPr>
          <p:cNvPr id="2" name="Picture 1">
            <a:extLst>
              <a:ext uri="{FF2B5EF4-FFF2-40B4-BE49-F238E27FC236}">
                <a16:creationId xmlns:a16="http://schemas.microsoft.com/office/drawing/2014/main" xmlns="" id="{0AB602AB-7E4F-7A45-A711-9F8CFB5C2B93}"/>
              </a:ext>
            </a:extLst>
          </p:cNvPr>
          <p:cNvPicPr>
            <a:picLocks noChangeAspect="1"/>
          </p:cNvPicPr>
          <p:nvPr/>
        </p:nvPicPr>
        <p:blipFill>
          <a:blip r:embed="rId2"/>
          <a:stretch>
            <a:fillRect/>
          </a:stretch>
        </p:blipFill>
        <p:spPr>
          <a:xfrm>
            <a:off x="2057395" y="1493435"/>
            <a:ext cx="8123382" cy="4889552"/>
          </a:xfrm>
          <a:prstGeom prst="rect">
            <a:avLst/>
          </a:prstGeom>
        </p:spPr>
      </p:pic>
      <p:pic>
        <p:nvPicPr>
          <p:cNvPr id="5" name="תמונה 4"/>
          <p:cNvPicPr>
            <a:picLocks noChangeAspect="1"/>
          </p:cNvPicPr>
          <p:nvPr/>
        </p:nvPicPr>
        <p:blipFill>
          <a:blip r:embed="rId3"/>
          <a:stretch>
            <a:fillRect/>
          </a:stretch>
        </p:blipFill>
        <p:spPr>
          <a:xfrm>
            <a:off x="157148" y="188641"/>
            <a:ext cx="893253" cy="844352"/>
          </a:xfrm>
          <a:prstGeom prst="rect">
            <a:avLst/>
          </a:prstGeom>
        </p:spPr>
      </p:pic>
    </p:spTree>
    <p:extLst>
      <p:ext uri="{BB962C8B-B14F-4D97-AF65-F5344CB8AC3E}">
        <p14:creationId xmlns:p14="http://schemas.microsoft.com/office/powerpoint/2010/main" val="3399809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409262" y="1395663"/>
            <a:ext cx="9614249" cy="4670509"/>
          </a:xfrm>
          <a:prstGeom prst="rect">
            <a:avLst/>
          </a:prstGeom>
        </p:spPr>
        <p:txBody>
          <a:bodyPr wrap="square">
            <a:spAutoFit/>
          </a:bodyPr>
          <a:lstStyle/>
          <a:p>
            <a:pPr marL="742950" lvl="1" indent="-285750" algn="r" rtl="1">
              <a:lnSpc>
                <a:spcPct val="150000"/>
              </a:lnSpc>
              <a:buClr>
                <a:srgbClr val="002060"/>
              </a:buClr>
              <a:buSzPct val="80000"/>
              <a:buFont typeface="Wingdings" pitchFamily="2" charset="2"/>
              <a:buChar char="§"/>
            </a:pPr>
            <a:r>
              <a:rPr lang="he-IL" sz="2000" b="1" dirty="0">
                <a:solidFill>
                  <a:srgbClr val="002060"/>
                </a:solidFill>
                <a:latin typeface="David" pitchFamily="2" charset="-79"/>
                <a:cs typeface="David" pitchFamily="2" charset="-79"/>
              </a:rPr>
              <a:t>מימון כרטיס </a:t>
            </a:r>
            <a:r>
              <a:rPr lang="he-IL" sz="2000" dirty="0">
                <a:solidFill>
                  <a:srgbClr val="002060"/>
                </a:solidFill>
                <a:latin typeface="David" pitchFamily="2" charset="-79"/>
                <a:cs typeface="David" pitchFamily="2" charset="-79"/>
              </a:rPr>
              <a:t>טיסה מלא לביקור הורים בחו"ל (חודש לפני מועד הטיסה הרצוי):</a:t>
            </a:r>
          </a:p>
          <a:p>
            <a:pPr marL="1200150" lvl="2" indent="-285750" algn="r" rtl="1">
              <a:lnSpc>
                <a:spcPct val="150000"/>
              </a:lnSpc>
              <a:buClr>
                <a:srgbClr val="002060"/>
              </a:buClr>
              <a:buSzPct val="80000"/>
              <a:buFont typeface="Wingdings" pitchFamily="2" charset="2"/>
              <a:buChar char="§"/>
            </a:pPr>
            <a:r>
              <a:rPr lang="he-IL" sz="2000" dirty="0">
                <a:solidFill>
                  <a:srgbClr val="002060"/>
                </a:solidFill>
                <a:latin typeface="David" pitchFamily="2" charset="-79"/>
                <a:cs typeface="David" pitchFamily="2" charset="-79"/>
              </a:rPr>
              <a:t>הבקשה מיועדת לבודדים מובהקים, לא כולל בני שליחים</a:t>
            </a:r>
          </a:p>
          <a:p>
            <a:pPr marL="1200150" lvl="2" indent="-285750" algn="r" rtl="1">
              <a:lnSpc>
                <a:spcPct val="150000"/>
              </a:lnSpc>
              <a:buClr>
                <a:srgbClr val="002060"/>
              </a:buClr>
              <a:buSzPct val="80000"/>
              <a:buFont typeface="Wingdings" pitchFamily="2" charset="2"/>
              <a:buChar char="§"/>
            </a:pPr>
            <a:r>
              <a:rPr lang="he-IL" sz="2000" dirty="0">
                <a:solidFill>
                  <a:srgbClr val="002060"/>
                </a:solidFill>
                <a:latin typeface="David" pitchFamily="2" charset="-79"/>
                <a:cs typeface="David" pitchFamily="2" charset="-79"/>
              </a:rPr>
              <a:t>בודד </a:t>
            </a:r>
            <a:r>
              <a:rPr lang="he-IL" sz="2000" dirty="0" err="1">
                <a:solidFill>
                  <a:srgbClr val="002060"/>
                </a:solidFill>
                <a:latin typeface="David" pitchFamily="2" charset="-79"/>
                <a:cs typeface="David" pitchFamily="2" charset="-79"/>
              </a:rPr>
              <a:t>חע"מ</a:t>
            </a:r>
            <a:r>
              <a:rPr lang="he-IL" sz="2000" dirty="0">
                <a:solidFill>
                  <a:srgbClr val="002060"/>
                </a:solidFill>
                <a:latin typeface="David" pitchFamily="2" charset="-79"/>
                <a:cs typeface="David" pitchFamily="2" charset="-79"/>
              </a:rPr>
              <a:t> ובודד יתום – הבקשה תוגש חריג</a:t>
            </a:r>
          </a:p>
          <a:p>
            <a:pPr marL="1200150" lvl="2" indent="-285750" algn="r" rtl="1">
              <a:lnSpc>
                <a:spcPct val="150000"/>
              </a:lnSpc>
              <a:buClr>
                <a:srgbClr val="002060"/>
              </a:buClr>
              <a:buSzPct val="80000"/>
              <a:buFont typeface="Wingdings" pitchFamily="2" charset="2"/>
              <a:buChar char="§"/>
            </a:pPr>
            <a:r>
              <a:rPr lang="he-IL" sz="2000" dirty="0">
                <a:solidFill>
                  <a:srgbClr val="002060"/>
                </a:solidFill>
                <a:latin typeface="David" pitchFamily="2" charset="-79"/>
                <a:cs typeface="David" pitchFamily="2" charset="-79"/>
              </a:rPr>
              <a:t>לוחמים – לאחר 8 חודשים </a:t>
            </a:r>
            <a:r>
              <a:rPr lang="he-IL" sz="2000" b="1" dirty="0">
                <a:solidFill>
                  <a:srgbClr val="002060"/>
                </a:solidFill>
                <a:latin typeface="David" pitchFamily="2" charset="-79"/>
                <a:cs typeface="David" pitchFamily="2" charset="-79"/>
              </a:rPr>
              <a:t>(פעמיים בשירות!!)</a:t>
            </a:r>
          </a:p>
          <a:p>
            <a:pPr marL="1200150" lvl="2" indent="-285750" algn="r" rtl="1">
              <a:lnSpc>
                <a:spcPct val="150000"/>
              </a:lnSpc>
              <a:buClr>
                <a:srgbClr val="002060"/>
              </a:buClr>
              <a:buSzPct val="80000"/>
              <a:buFont typeface="Wingdings" pitchFamily="2" charset="2"/>
              <a:buChar char="§"/>
            </a:pPr>
            <a:r>
              <a:rPr lang="he-IL" sz="2000" dirty="0" err="1">
                <a:solidFill>
                  <a:srgbClr val="002060"/>
                </a:solidFill>
                <a:latin typeface="David" pitchFamily="2" charset="-79"/>
                <a:cs typeface="David" pitchFamily="2" charset="-79"/>
              </a:rPr>
              <a:t>תומכ"ל</a:t>
            </a:r>
            <a:r>
              <a:rPr lang="he-IL" sz="2000" dirty="0">
                <a:solidFill>
                  <a:srgbClr val="002060"/>
                </a:solidFill>
                <a:latin typeface="David" pitchFamily="2" charset="-79"/>
                <a:cs typeface="David" pitchFamily="2" charset="-79"/>
              </a:rPr>
              <a:t> </a:t>
            </a:r>
            <a:r>
              <a:rPr lang="he-IL" sz="2000" dirty="0" err="1">
                <a:solidFill>
                  <a:srgbClr val="002060"/>
                </a:solidFill>
                <a:latin typeface="David" pitchFamily="2" charset="-79"/>
                <a:cs typeface="David" pitchFamily="2" charset="-79"/>
              </a:rPr>
              <a:t>רמ"פ</a:t>
            </a:r>
            <a:r>
              <a:rPr lang="he-IL" sz="2000" dirty="0">
                <a:solidFill>
                  <a:srgbClr val="002060"/>
                </a:solidFill>
                <a:latin typeface="David" pitchFamily="2" charset="-79"/>
                <a:cs typeface="David" pitchFamily="2" charset="-79"/>
              </a:rPr>
              <a:t> א' </a:t>
            </a:r>
            <a:r>
              <a:rPr lang="he-IL" sz="2000" dirty="0" err="1">
                <a:solidFill>
                  <a:srgbClr val="002060"/>
                </a:solidFill>
                <a:latin typeface="David" pitchFamily="2" charset="-79"/>
                <a:cs typeface="David" pitchFamily="2" charset="-79"/>
              </a:rPr>
              <a:t>וא</a:t>
            </a:r>
            <a:r>
              <a:rPr lang="he-IL" sz="2000" dirty="0">
                <a:solidFill>
                  <a:srgbClr val="002060"/>
                </a:solidFill>
                <a:latin typeface="David" pitchFamily="2" charset="-79"/>
                <a:cs typeface="David" pitchFamily="2" charset="-79"/>
              </a:rPr>
              <a:t>+ - לאחר שנת שירות</a:t>
            </a:r>
          </a:p>
          <a:p>
            <a:pPr marL="1200150" lvl="2" indent="-285750" algn="r" rtl="1">
              <a:lnSpc>
                <a:spcPct val="150000"/>
              </a:lnSpc>
              <a:buClr>
                <a:srgbClr val="002060"/>
              </a:buClr>
              <a:buSzPct val="80000"/>
              <a:buFont typeface="Wingdings" pitchFamily="2" charset="2"/>
              <a:buChar char="§"/>
            </a:pPr>
            <a:r>
              <a:rPr lang="he-IL" sz="2000" dirty="0">
                <a:solidFill>
                  <a:srgbClr val="002060"/>
                </a:solidFill>
                <a:latin typeface="David" pitchFamily="2" charset="-79"/>
                <a:cs typeface="David" pitchFamily="2" charset="-79"/>
              </a:rPr>
              <a:t>יתר החיילים – לאחר מחצית השירות או לאחר 12 חודשי שירות, המאוחר </a:t>
            </a:r>
            <a:r>
              <a:rPr lang="he-IL" sz="2000" dirty="0" err="1">
                <a:solidFill>
                  <a:srgbClr val="002060"/>
                </a:solidFill>
                <a:latin typeface="David" pitchFamily="2" charset="-79"/>
                <a:cs typeface="David" pitchFamily="2" charset="-79"/>
              </a:rPr>
              <a:t>מביניהם</a:t>
            </a:r>
            <a:endParaRPr lang="he-IL" sz="2000" dirty="0">
              <a:solidFill>
                <a:srgbClr val="002060"/>
              </a:solidFill>
              <a:latin typeface="David" pitchFamily="2" charset="-79"/>
              <a:cs typeface="David" pitchFamily="2" charset="-79"/>
            </a:endParaRPr>
          </a:p>
          <a:p>
            <a:pPr marL="1200150" lvl="2" indent="-285750" algn="r" rtl="1">
              <a:lnSpc>
                <a:spcPct val="150000"/>
              </a:lnSpc>
              <a:buClr>
                <a:srgbClr val="002060"/>
              </a:buClr>
              <a:buSzPct val="80000"/>
              <a:buFont typeface="Wingdings" pitchFamily="2" charset="2"/>
              <a:buChar char="§"/>
            </a:pPr>
            <a:r>
              <a:rPr lang="he-IL" sz="2000" dirty="0">
                <a:solidFill>
                  <a:srgbClr val="002060"/>
                </a:solidFill>
                <a:latin typeface="David" pitchFamily="2" charset="-79"/>
                <a:cs typeface="David" pitchFamily="2" charset="-79"/>
              </a:rPr>
              <a:t>גובה מימון הטיסה הינו 100% מעלות כרטיסי הטיסה. לכולם.</a:t>
            </a:r>
          </a:p>
          <a:p>
            <a:pPr marL="1200150" lvl="2" indent="-285750" algn="r" rtl="1">
              <a:lnSpc>
                <a:spcPct val="150000"/>
              </a:lnSpc>
              <a:buClr>
                <a:srgbClr val="002060"/>
              </a:buClr>
              <a:buSzPct val="80000"/>
              <a:buFont typeface="Wingdings" pitchFamily="2" charset="2"/>
              <a:buChar char="§"/>
            </a:pPr>
            <a:r>
              <a:rPr lang="he-IL" sz="2000" b="1" u="sng" dirty="0">
                <a:solidFill>
                  <a:srgbClr val="002060"/>
                </a:solidFill>
                <a:latin typeface="David" pitchFamily="2" charset="-79"/>
                <a:cs typeface="David" pitchFamily="2" charset="-79"/>
              </a:rPr>
              <a:t>אישורים נדרשים</a:t>
            </a:r>
            <a:r>
              <a:rPr lang="he-IL" sz="2000" dirty="0">
                <a:solidFill>
                  <a:srgbClr val="002060"/>
                </a:solidFill>
                <a:latin typeface="David" pitchFamily="2" charset="-79"/>
                <a:cs typeface="David" pitchFamily="2" charset="-79"/>
              </a:rPr>
              <a:t>: טופס יציאה לחו"ל כולל אישור ביטחון שדה ומפקד. </a:t>
            </a:r>
          </a:p>
          <a:p>
            <a:pPr lvl="2" algn="r" rtl="1">
              <a:lnSpc>
                <a:spcPct val="150000"/>
              </a:lnSpc>
              <a:buClr>
                <a:srgbClr val="002060"/>
              </a:buClr>
              <a:buSzPct val="80000"/>
            </a:pPr>
            <a:r>
              <a:rPr lang="he-IL" sz="2000" dirty="0">
                <a:solidFill>
                  <a:srgbClr val="002060"/>
                </a:solidFill>
                <a:latin typeface="David" pitchFamily="2" charset="-79"/>
                <a:cs typeface="David" pitchFamily="2" charset="-79"/>
              </a:rPr>
              <a:t>                                     דרכון ישראלי/תעודת מעבר בתוקף של לפחות חצי שנה מיום הטיסה</a:t>
            </a:r>
          </a:p>
          <a:p>
            <a:pPr lvl="2" algn="r" rtl="1">
              <a:lnSpc>
                <a:spcPct val="150000"/>
              </a:lnSpc>
              <a:buClr>
                <a:srgbClr val="002060"/>
              </a:buClr>
              <a:buSzPct val="80000"/>
            </a:pPr>
            <a:r>
              <a:rPr lang="he-IL" sz="2000" dirty="0">
                <a:solidFill>
                  <a:srgbClr val="002060"/>
                </a:solidFill>
                <a:latin typeface="David" pitchFamily="2" charset="-79"/>
                <a:cs typeface="David" pitchFamily="2" charset="-79"/>
              </a:rPr>
              <a:t>                                     דרכון זר בתוקף – במידה ולחייל אזרחות זרה </a:t>
            </a:r>
          </a:p>
        </p:txBody>
      </p:sp>
      <p:pic>
        <p:nvPicPr>
          <p:cNvPr id="6" name="תמונה 5"/>
          <p:cNvPicPr>
            <a:picLocks noChangeAspect="1"/>
          </p:cNvPicPr>
          <p:nvPr/>
        </p:nvPicPr>
        <p:blipFill>
          <a:blip r:embed="rId2"/>
          <a:stretch>
            <a:fillRect/>
          </a:stretch>
        </p:blipFill>
        <p:spPr>
          <a:xfrm>
            <a:off x="157148" y="188641"/>
            <a:ext cx="893253" cy="844352"/>
          </a:xfrm>
          <a:prstGeom prst="rect">
            <a:avLst/>
          </a:prstGeom>
        </p:spPr>
      </p:pic>
      <p:sp>
        <p:nvSpPr>
          <p:cNvPr id="7" name="TextBox 4"/>
          <p:cNvSpPr txBox="1">
            <a:spLocks noChangeArrowheads="1"/>
          </p:cNvSpPr>
          <p:nvPr/>
        </p:nvSpPr>
        <p:spPr bwMode="auto">
          <a:xfrm>
            <a:off x="3339176" y="102984"/>
            <a:ext cx="668433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טיסה </a:t>
            </a:r>
          </a:p>
        </p:txBody>
      </p:sp>
      <p:pic>
        <p:nvPicPr>
          <p:cNvPr id="2" name="תמונה 1"/>
          <p:cNvPicPr>
            <a:picLocks noChangeAspect="1"/>
          </p:cNvPicPr>
          <p:nvPr/>
        </p:nvPicPr>
        <p:blipFill>
          <a:blip r:embed="rId3"/>
          <a:stretch>
            <a:fillRect/>
          </a:stretch>
        </p:blipFill>
        <p:spPr>
          <a:xfrm rot="395856">
            <a:off x="4028774" y="275720"/>
            <a:ext cx="1542058" cy="456102"/>
          </a:xfrm>
          <a:prstGeom prst="rect">
            <a:avLst/>
          </a:prstGeom>
        </p:spPr>
      </p:pic>
    </p:spTree>
    <p:extLst>
      <p:ext uri="{BB962C8B-B14F-4D97-AF65-F5344CB8AC3E}">
        <p14:creationId xmlns:p14="http://schemas.microsoft.com/office/powerpoint/2010/main" val="54197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409262" y="1395663"/>
            <a:ext cx="9614249" cy="5078313"/>
          </a:xfrm>
          <a:prstGeom prst="rect">
            <a:avLst/>
          </a:prstGeom>
        </p:spPr>
        <p:txBody>
          <a:bodyPr wrap="square">
            <a:spAutoFit/>
          </a:bodyPr>
          <a:lstStyle/>
          <a:p>
            <a:pPr marL="742950" lvl="1" indent="-285750" algn="r" rtl="1">
              <a:lnSpc>
                <a:spcPct val="150000"/>
              </a:lnSpc>
              <a:spcBef>
                <a:spcPts val="0"/>
              </a:spcBef>
              <a:buClr>
                <a:srgbClr val="002060"/>
              </a:buClr>
              <a:buSzPct val="80000"/>
              <a:buFont typeface="Wingdings" pitchFamily="2" charset="2"/>
              <a:buChar char="§"/>
              <a:defRPr/>
            </a:pPr>
            <a:r>
              <a:rPr lang="he-IL" sz="2400" b="1" dirty="0">
                <a:solidFill>
                  <a:srgbClr val="002060"/>
                </a:solidFill>
                <a:latin typeface="David" pitchFamily="2" charset="-79"/>
                <a:cs typeface="David" pitchFamily="2" charset="-79"/>
              </a:rPr>
              <a:t>במידה וההורים/הורה עולה/חוזר ארצה</a:t>
            </a:r>
            <a:r>
              <a:rPr lang="he-IL" sz="2400" dirty="0">
                <a:solidFill>
                  <a:srgbClr val="002060"/>
                </a:solidFill>
                <a:latin typeface="David" pitchFamily="2" charset="-79"/>
                <a:cs typeface="David" pitchFamily="2" charset="-79"/>
              </a:rPr>
              <a:t>, תינתן לחייל הבודד תקופת </a:t>
            </a:r>
            <a:r>
              <a:rPr lang="he-IL" sz="2400" b="1" dirty="0">
                <a:solidFill>
                  <a:srgbClr val="002060"/>
                </a:solidFill>
                <a:latin typeface="David" pitchFamily="2" charset="-79"/>
                <a:cs typeface="David" pitchFamily="2" charset="-79"/>
              </a:rPr>
              <a:t>התארגנות של 3 חודשים. </a:t>
            </a:r>
            <a:r>
              <a:rPr lang="he-IL" sz="2400" dirty="0">
                <a:solidFill>
                  <a:srgbClr val="002060"/>
                </a:solidFill>
                <a:latin typeface="David" pitchFamily="2" charset="-79"/>
                <a:cs typeface="David" pitchFamily="2" charset="-79"/>
              </a:rPr>
              <a:t>יש לדווח על השינוי למשרד הת"ש בטווח של 7 ימים</a:t>
            </a:r>
          </a:p>
          <a:p>
            <a:pPr marL="742950" lvl="1" indent="-285750" algn="r" rtl="1">
              <a:lnSpc>
                <a:spcPct val="150000"/>
              </a:lnSpc>
              <a:spcBef>
                <a:spcPts val="0"/>
              </a:spcBef>
              <a:buClr>
                <a:srgbClr val="002060"/>
              </a:buClr>
              <a:buSzPct val="80000"/>
              <a:buFont typeface="Wingdings" pitchFamily="2" charset="2"/>
              <a:buChar char="§"/>
              <a:defRPr/>
            </a:pPr>
            <a:r>
              <a:rPr lang="he-IL" sz="2400" b="1" dirty="0">
                <a:solidFill>
                  <a:srgbClr val="002060"/>
                </a:solidFill>
                <a:latin typeface="David" pitchFamily="2" charset="-79"/>
                <a:cs typeface="David" pitchFamily="2" charset="-79"/>
              </a:rPr>
              <a:t>במידה וחוזרים בשנת השירות האחרונה </a:t>
            </a:r>
            <a:r>
              <a:rPr lang="he-IL" sz="2400" dirty="0">
                <a:solidFill>
                  <a:srgbClr val="002060"/>
                </a:solidFill>
                <a:latin typeface="David" pitchFamily="2" charset="-79"/>
                <a:cs typeface="David" pitchFamily="2" charset="-79"/>
              </a:rPr>
              <a:t>של החייל, לא תיפסק זכאותו!</a:t>
            </a:r>
          </a:p>
          <a:p>
            <a:pPr marL="742950" lvl="1" indent="-285750" algn="r" rtl="1">
              <a:lnSpc>
                <a:spcPct val="150000"/>
              </a:lnSpc>
              <a:spcBef>
                <a:spcPts val="0"/>
              </a:spcBef>
              <a:buClr>
                <a:srgbClr val="002060"/>
              </a:buClr>
              <a:buSzPct val="80000"/>
              <a:buFont typeface="Wingdings" pitchFamily="2" charset="2"/>
              <a:buChar char="§"/>
              <a:defRPr/>
            </a:pPr>
            <a:endParaRPr lang="he-IL" sz="2400" dirty="0">
              <a:solidFill>
                <a:srgbClr val="002060"/>
              </a:solidFill>
              <a:latin typeface="David" pitchFamily="2" charset="-79"/>
              <a:cs typeface="David" pitchFamily="2" charset="-79"/>
            </a:endParaRPr>
          </a:p>
          <a:p>
            <a:pPr marL="742950" lvl="1" indent="-285750" algn="r" rtl="1">
              <a:lnSpc>
                <a:spcPct val="150000"/>
              </a:lnSpc>
              <a:spcBef>
                <a:spcPts val="0"/>
              </a:spcBef>
              <a:buClr>
                <a:srgbClr val="002060"/>
              </a:buClr>
              <a:buSzPct val="80000"/>
              <a:buFont typeface="Wingdings" pitchFamily="2" charset="2"/>
              <a:buChar char="§"/>
              <a:defRPr/>
            </a:pPr>
            <a:endParaRPr lang="he-IL" sz="2400" dirty="0">
              <a:solidFill>
                <a:srgbClr val="002060"/>
              </a:solidFill>
              <a:latin typeface="David" pitchFamily="2" charset="-79"/>
              <a:cs typeface="David" pitchFamily="2" charset="-79"/>
            </a:endParaRPr>
          </a:p>
          <a:p>
            <a:pPr marL="742950" lvl="1" indent="-285750" algn="r" rtl="1">
              <a:lnSpc>
                <a:spcPct val="150000"/>
              </a:lnSpc>
              <a:buClr>
                <a:srgbClr val="002060"/>
              </a:buClr>
              <a:buSzPct val="80000"/>
              <a:buFont typeface="Wingdings" pitchFamily="2" charset="2"/>
              <a:buChar char="§"/>
              <a:defRPr/>
            </a:pPr>
            <a:r>
              <a:rPr lang="he-IL" sz="2400" b="1" dirty="0">
                <a:solidFill>
                  <a:srgbClr val="002060"/>
                </a:solidFill>
                <a:latin typeface="David" pitchFamily="2" charset="-79"/>
                <a:cs typeface="David" pitchFamily="2" charset="-79"/>
              </a:rPr>
              <a:t>מענק נישואין מורחב </a:t>
            </a:r>
            <a:r>
              <a:rPr lang="he-IL" sz="2400" dirty="0">
                <a:solidFill>
                  <a:srgbClr val="002060"/>
                </a:solidFill>
                <a:latin typeface="David" pitchFamily="2" charset="-79"/>
                <a:cs typeface="David" pitchFamily="2" charset="-79"/>
              </a:rPr>
              <a:t>– חייל בודד, הנישא  תוך כדי שירות חובה, זכאי למענק מיוחד חד פעמי בגובה 270.05 ₪ זאת, בנוסף למענק נישואין רגיל ע"ס 810.2 ₪, שכל חייל הנישא בעת שירות החובה זכאי לו. לאחר  שלושה חודשי התארגנות, תופסק זכאותו לבודד</a:t>
            </a:r>
            <a:endParaRPr lang="he-IL" sz="2000" dirty="0">
              <a:solidFill>
                <a:srgbClr val="002060"/>
              </a:solidFill>
              <a:latin typeface="David" pitchFamily="2" charset="-79"/>
              <a:cs typeface="David" pitchFamily="2" charset="-79"/>
            </a:endParaRPr>
          </a:p>
        </p:txBody>
      </p:sp>
      <p:pic>
        <p:nvPicPr>
          <p:cNvPr id="6" name="תמונה 5"/>
          <p:cNvPicPr>
            <a:picLocks noChangeAspect="1"/>
          </p:cNvPicPr>
          <p:nvPr/>
        </p:nvPicPr>
        <p:blipFill>
          <a:blip r:embed="rId2"/>
          <a:stretch>
            <a:fillRect/>
          </a:stretch>
        </p:blipFill>
        <p:spPr>
          <a:xfrm>
            <a:off x="157148" y="188641"/>
            <a:ext cx="893253" cy="844352"/>
          </a:xfrm>
          <a:prstGeom prst="rect">
            <a:avLst/>
          </a:prstGeom>
        </p:spPr>
      </p:pic>
      <p:sp>
        <p:nvSpPr>
          <p:cNvPr id="7"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חשוב להכיר</a:t>
            </a:r>
          </a:p>
        </p:txBody>
      </p:sp>
    </p:spTree>
    <p:extLst>
      <p:ext uri="{BB962C8B-B14F-4D97-AF65-F5344CB8AC3E}">
        <p14:creationId xmlns:p14="http://schemas.microsoft.com/office/powerpoint/2010/main" val="3349876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51076" y="610817"/>
            <a:ext cx="10149899" cy="5765681"/>
          </a:xfrm>
          <a:prstGeom prst="rect">
            <a:avLst/>
          </a:prstGeom>
          <a:noFill/>
        </p:spPr>
        <p:txBody>
          <a:bodyPr wrap="square" rtlCol="1">
            <a:spAutoFit/>
          </a:bodyPr>
          <a:lstStyle/>
          <a:p>
            <a:pPr marL="800100" lvl="1" indent="-342900" algn="r" rtl="1">
              <a:lnSpc>
                <a:spcPct val="150000"/>
              </a:lnSpc>
              <a:spcBef>
                <a:spcPts val="1000"/>
              </a:spcBef>
              <a:buClr>
                <a:schemeClr val="accent2">
                  <a:lumMod val="75000"/>
                </a:schemeClr>
              </a:buClr>
              <a:buSzPct val="90000"/>
              <a:buFont typeface="Wingdings 2" panose="05020102010507070707" pitchFamily="18" charset="2"/>
              <a:buChar char="ê"/>
              <a:defRPr/>
            </a:pPr>
            <a:endParaRPr lang="he-IL" sz="2000" b="1" dirty="0">
              <a:solidFill>
                <a:srgbClr val="002060"/>
              </a:solidFill>
              <a:latin typeface="David" panose="020E0502060401010101" pitchFamily="34" charset="-79"/>
              <a:cs typeface="David" panose="020E0502060401010101" pitchFamily="34" charset="-79"/>
            </a:endParaRPr>
          </a:p>
          <a:p>
            <a:pPr marL="800100" lvl="1" indent="-342900" algn="r" rtl="1">
              <a:lnSpc>
                <a:spcPct val="150000"/>
              </a:lnSpc>
              <a:spcBef>
                <a:spcPts val="1000"/>
              </a:spcBef>
              <a:buClr>
                <a:schemeClr val="accent2">
                  <a:lumMod val="75000"/>
                </a:schemeClr>
              </a:buClr>
              <a:buSzPct val="90000"/>
              <a:buFont typeface="Wingdings 2" panose="05020102010507070707" pitchFamily="18" charset="2"/>
              <a:buChar char="ê"/>
              <a:defRPr/>
            </a:pPr>
            <a:r>
              <a:rPr lang="he-IL" sz="2400" b="1" dirty="0">
                <a:solidFill>
                  <a:srgbClr val="002060"/>
                </a:solidFill>
                <a:latin typeface="David" panose="020E0502060401010101" pitchFamily="34" charset="-79"/>
                <a:cs typeface="David" panose="020E0502060401010101" pitchFamily="34" charset="-79"/>
              </a:rPr>
              <a:t>בית החייל</a:t>
            </a:r>
          </a:p>
          <a:p>
            <a:pPr marL="1200150" lvl="2" indent="-285750" algn="r" rtl="1">
              <a:lnSpc>
                <a:spcPct val="150000"/>
              </a:lnSpc>
              <a:spcBef>
                <a:spcPts val="1000"/>
              </a:spcBef>
              <a:buClr>
                <a:srgbClr val="002060"/>
              </a:buClr>
              <a:buSzPct val="90000"/>
              <a:buFont typeface="Wingdings" panose="05000000000000000000" pitchFamily="2" charset="2"/>
              <a:buChar char="§"/>
              <a:defRPr/>
            </a:pPr>
            <a:r>
              <a:rPr lang="he-IL" sz="2000" dirty="0">
                <a:solidFill>
                  <a:srgbClr val="002060"/>
                </a:solidFill>
                <a:latin typeface="David" panose="020E0502060401010101" pitchFamily="34" charset="-79"/>
                <a:cs typeface="David" panose="020E0502060401010101" pitchFamily="34" charset="-79"/>
              </a:rPr>
              <a:t>כל חייל בודד יכול לנצל הלנה בבית החייל. בתי החייל ממוקמים בערים מרכזיות, כגון: ת"א, ר"ג, חיפה, ב"ש, אילת, י-ם, קריית שמונה, טבריה. </a:t>
            </a:r>
          </a:p>
          <a:p>
            <a:pPr marL="800100" lvl="1" indent="-342900" algn="r" rtl="1">
              <a:lnSpc>
                <a:spcPct val="150000"/>
              </a:lnSpc>
              <a:spcBef>
                <a:spcPts val="1000"/>
              </a:spcBef>
              <a:buClr>
                <a:schemeClr val="accent2">
                  <a:lumMod val="75000"/>
                </a:schemeClr>
              </a:buClr>
              <a:buSzPct val="90000"/>
              <a:buFont typeface="Wingdings 2" panose="05020102010507070707" pitchFamily="18" charset="2"/>
              <a:buChar char="ê"/>
              <a:defRPr/>
            </a:pPr>
            <a:r>
              <a:rPr lang="he-IL" sz="2400" b="1" dirty="0">
                <a:solidFill>
                  <a:srgbClr val="002060"/>
                </a:solidFill>
                <a:latin typeface="David" panose="020E0502060401010101" pitchFamily="34" charset="-79"/>
                <a:cs typeface="David" panose="020E0502060401010101" pitchFamily="34" charset="-79"/>
              </a:rPr>
              <a:t>דירת אל"ח </a:t>
            </a:r>
          </a:p>
          <a:p>
            <a:pPr marL="1200150" lvl="2" indent="-285750" algn="r" rtl="1">
              <a:lnSpc>
                <a:spcPct val="150000"/>
              </a:lnSpc>
              <a:spcBef>
                <a:spcPts val="1000"/>
              </a:spcBef>
              <a:buClr>
                <a:srgbClr val="002060"/>
              </a:buClr>
              <a:buSzPct val="90000"/>
              <a:buFont typeface="Wingdings" panose="05000000000000000000" pitchFamily="2" charset="2"/>
              <a:buChar char="§"/>
              <a:defRPr/>
            </a:pPr>
            <a:r>
              <a:rPr lang="he-IL" sz="2000" dirty="0">
                <a:solidFill>
                  <a:srgbClr val="002060"/>
                </a:solidFill>
                <a:latin typeface="David" panose="020E0502060401010101" pitchFamily="34" charset="-79"/>
                <a:cs typeface="David" panose="020E0502060401010101" pitchFamily="34" charset="-79"/>
              </a:rPr>
              <a:t>דירות האגודה למען החייל נמצאות בכל רחבי הארץ. </a:t>
            </a:r>
            <a:r>
              <a:rPr lang="he-IL" sz="2000" u="sng" dirty="0">
                <a:solidFill>
                  <a:srgbClr val="002060"/>
                </a:solidFill>
                <a:latin typeface="David" panose="020E0502060401010101" pitchFamily="34" charset="-79"/>
                <a:cs typeface="David" panose="020E0502060401010101" pitchFamily="34" charset="-79"/>
              </a:rPr>
              <a:t>נדרשת יתרת שירות של חצי שנה </a:t>
            </a:r>
            <a:r>
              <a:rPr lang="he-IL" sz="2000" dirty="0">
                <a:solidFill>
                  <a:srgbClr val="002060"/>
                </a:solidFill>
                <a:latin typeface="David" panose="020E0502060401010101" pitchFamily="34" charset="-79"/>
                <a:cs typeface="David" panose="020E0502060401010101" pitchFamily="34" charset="-79"/>
              </a:rPr>
              <a:t>לפחות על מנת להיכנס לדירה. החיילים מקבלים דירה מרוהטת  ולא נדרשים בתשלום עבור המגורים בה. </a:t>
            </a:r>
          </a:p>
          <a:p>
            <a:pPr lvl="2" algn="r" rtl="1">
              <a:spcBef>
                <a:spcPts val="1000"/>
              </a:spcBef>
              <a:buClr>
                <a:srgbClr val="002060"/>
              </a:buClr>
              <a:buSzPct val="90000"/>
              <a:defRPr/>
            </a:pPr>
            <a:r>
              <a:rPr lang="he-IL" sz="2000" dirty="0">
                <a:solidFill>
                  <a:srgbClr val="002060"/>
                </a:solidFill>
                <a:latin typeface="David" panose="020E0502060401010101" pitchFamily="34" charset="-79"/>
                <a:cs typeface="David" panose="020E0502060401010101" pitchFamily="34" charset="-79"/>
              </a:rPr>
              <a:t>     תנאי הדיור:</a:t>
            </a:r>
          </a:p>
          <a:p>
            <a:pPr lvl="2" algn="r" rtl="1">
              <a:spcBef>
                <a:spcPts val="1000"/>
              </a:spcBef>
              <a:buClr>
                <a:srgbClr val="002060"/>
              </a:buClr>
              <a:buSzPct val="90000"/>
              <a:defRPr/>
            </a:pPr>
            <a:r>
              <a:rPr lang="he-IL" sz="2000" dirty="0">
                <a:solidFill>
                  <a:srgbClr val="002060"/>
                </a:solidFill>
                <a:latin typeface="David" panose="020E0502060401010101" pitchFamily="34" charset="-79"/>
                <a:cs typeface="David" panose="020E0502060401010101" pitchFamily="34" charset="-79"/>
              </a:rPr>
              <a:t>     * דירת 4 חדרים: סלון ו-3 חדרי שינה.</a:t>
            </a:r>
          </a:p>
          <a:p>
            <a:pPr lvl="2" algn="r" rtl="1">
              <a:spcBef>
                <a:spcPts val="1000"/>
              </a:spcBef>
              <a:buClr>
                <a:srgbClr val="002060"/>
              </a:buClr>
              <a:buSzPct val="90000"/>
              <a:defRPr/>
            </a:pPr>
            <a:r>
              <a:rPr lang="he-IL" sz="2000" dirty="0">
                <a:solidFill>
                  <a:srgbClr val="002060"/>
                </a:solidFill>
                <a:latin typeface="David" panose="020E0502060401010101" pitchFamily="34" charset="-79"/>
                <a:cs typeface="David" panose="020E0502060401010101" pitchFamily="34" charset="-79"/>
              </a:rPr>
              <a:t>     * בכל דירה מתגוררים 6 חיילים, 2 חיילים בחדר. יש גם דירות לוחמים של 3 חיילים.</a:t>
            </a:r>
          </a:p>
          <a:p>
            <a:pPr lvl="2" algn="r" rtl="1">
              <a:spcBef>
                <a:spcPts val="1000"/>
              </a:spcBef>
              <a:buClr>
                <a:srgbClr val="002060"/>
              </a:buClr>
              <a:buSzPct val="90000"/>
              <a:defRPr/>
            </a:pPr>
            <a:r>
              <a:rPr lang="he-IL" sz="2000" dirty="0">
                <a:solidFill>
                  <a:srgbClr val="002060"/>
                </a:solidFill>
                <a:latin typeface="David" panose="020E0502060401010101" pitchFamily="34" charset="-79"/>
                <a:cs typeface="David" panose="020E0502060401010101" pitchFamily="34" charset="-79"/>
              </a:rPr>
              <a:t>     * מקבלים תווי קנייה בסך </a:t>
            </a:r>
            <a:r>
              <a:rPr lang="he-IL" sz="2000" b="1" dirty="0">
                <a:solidFill>
                  <a:srgbClr val="002060"/>
                </a:solidFill>
                <a:latin typeface="David" panose="020E0502060401010101" pitchFamily="34" charset="-79"/>
                <a:cs typeface="David" panose="020E0502060401010101" pitchFamily="34" charset="-79"/>
              </a:rPr>
              <a:t>400 ₪ </a:t>
            </a:r>
            <a:r>
              <a:rPr lang="he-IL" sz="2000" dirty="0">
                <a:solidFill>
                  <a:srgbClr val="002060"/>
                </a:solidFill>
                <a:latin typeface="David" panose="020E0502060401010101" pitchFamily="34" charset="-79"/>
                <a:cs typeface="David" panose="020E0502060401010101" pitchFamily="34" charset="-79"/>
              </a:rPr>
              <a:t>לטובת מזון. אספקת חומרי ניקוי – ע"ח </a:t>
            </a:r>
            <a:r>
              <a:rPr lang="he-IL" sz="2000" dirty="0" err="1">
                <a:solidFill>
                  <a:srgbClr val="002060"/>
                </a:solidFill>
                <a:latin typeface="David" panose="020E0502060401010101" pitchFamily="34" charset="-79"/>
                <a:cs typeface="David" panose="020E0502060401010101" pitchFamily="34" charset="-79"/>
              </a:rPr>
              <a:t>אל"ח</a:t>
            </a:r>
            <a:r>
              <a:rPr lang="he-IL" sz="2000" dirty="0">
                <a:solidFill>
                  <a:srgbClr val="002060"/>
                </a:solidFill>
                <a:latin typeface="David" panose="020E0502060401010101" pitchFamily="34" charset="-79"/>
                <a:cs typeface="David" panose="020E0502060401010101" pitchFamily="34" charset="-79"/>
              </a:rPr>
              <a:t>.</a:t>
            </a:r>
          </a:p>
        </p:txBody>
      </p:sp>
      <p:pic>
        <p:nvPicPr>
          <p:cNvPr id="5" name="תמונה 4"/>
          <p:cNvPicPr>
            <a:picLocks noChangeAspect="1"/>
          </p:cNvPicPr>
          <p:nvPr/>
        </p:nvPicPr>
        <p:blipFill>
          <a:blip r:embed="rId3"/>
          <a:stretch>
            <a:fillRect/>
          </a:stretch>
        </p:blipFill>
        <p:spPr>
          <a:xfrm>
            <a:off x="157148" y="188641"/>
            <a:ext cx="893253" cy="844352"/>
          </a:xfrm>
          <a:prstGeom prst="rect">
            <a:avLst/>
          </a:prstGeom>
        </p:spPr>
      </p:pic>
      <p:sp>
        <p:nvSpPr>
          <p:cNvPr id="6"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הטבת דיור/מגורים</a:t>
            </a:r>
          </a:p>
        </p:txBody>
      </p:sp>
      <p:sp>
        <p:nvSpPr>
          <p:cNvPr id="2" name="כוכב עם 5 פינות 1">
            <a:hlinkClick r:id="rId4"/>
          </p:cNvPr>
          <p:cNvSpPr/>
          <p:nvPr/>
        </p:nvSpPr>
        <p:spPr>
          <a:xfrm>
            <a:off x="489098" y="5699051"/>
            <a:ext cx="646364" cy="6592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460891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he-IL" sz="4000" dirty="0">
                <a:cs typeface="David" pitchFamily="34" charset="-79"/>
              </a:rPr>
              <a:t>     </a:t>
            </a:r>
            <a:endParaRPr lang="en-US" sz="4000" dirty="0">
              <a:cs typeface="David" pitchFamily="34" charset="-79"/>
            </a:endParaRPr>
          </a:p>
        </p:txBody>
      </p:sp>
      <p:sp>
        <p:nvSpPr>
          <p:cNvPr id="11" name="Rectangle 3"/>
          <p:cNvSpPr txBox="1">
            <a:spLocks noChangeArrowheads="1"/>
          </p:cNvSpPr>
          <p:nvPr/>
        </p:nvSpPr>
        <p:spPr>
          <a:xfrm>
            <a:off x="157148" y="869631"/>
            <a:ext cx="9657946" cy="5331569"/>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lnSpc>
                <a:spcPct val="110000"/>
              </a:lnSpc>
              <a:buFont typeface="Wingdings" pitchFamily="2" charset="2"/>
              <a:buNone/>
            </a:pPr>
            <a:endParaRPr lang="he-IL" sz="2000" b="1" u="sng" dirty="0">
              <a:solidFill>
                <a:schemeClr val="accent6">
                  <a:lumMod val="50000"/>
                </a:schemeClr>
              </a:solidFill>
              <a:latin typeface="David" pitchFamily="2" charset="-79"/>
              <a:cs typeface="David" pitchFamily="2" charset="-79"/>
            </a:endParaRPr>
          </a:p>
          <a:p>
            <a:pPr>
              <a:lnSpc>
                <a:spcPct val="150000"/>
              </a:lnSpc>
              <a:buClr>
                <a:schemeClr val="accent2">
                  <a:lumMod val="75000"/>
                </a:schemeClr>
              </a:buClr>
              <a:buSzPct val="90000"/>
              <a:buFont typeface="Wingdings 2" panose="05020102010507070707" pitchFamily="18" charset="2"/>
              <a:buChar char="ê"/>
              <a:defRPr/>
            </a:pPr>
            <a:r>
              <a:rPr lang="he-IL" sz="2400" b="1" dirty="0">
                <a:solidFill>
                  <a:srgbClr val="002060"/>
                </a:solidFill>
                <a:latin typeface="David" panose="020E0502060401010101" pitchFamily="34" charset="-79"/>
                <a:cs typeface="David" panose="020E0502060401010101" pitchFamily="34" charset="-79"/>
              </a:rPr>
              <a:t>שכר דירה</a:t>
            </a:r>
          </a:p>
          <a:p>
            <a:pPr lvl="1">
              <a:lnSpc>
                <a:spcPct val="150000"/>
              </a:lnSpc>
              <a:buClr>
                <a:srgbClr val="002060"/>
              </a:buClr>
              <a:buFont typeface="Wingdings" panose="05000000000000000000" pitchFamily="2" charset="2"/>
              <a:buChar char="§"/>
              <a:defRPr/>
            </a:pPr>
            <a:r>
              <a:rPr lang="he-IL" sz="2000" dirty="0">
                <a:solidFill>
                  <a:srgbClr val="002060"/>
                </a:solidFill>
                <a:latin typeface="David" panose="020E0502060401010101" pitchFamily="34" charset="-79"/>
                <a:cs typeface="David" panose="020E0502060401010101" pitchFamily="34" charset="-79"/>
              </a:rPr>
              <a:t>השתתפות בשכר דירה בגובה של </a:t>
            </a:r>
            <a:r>
              <a:rPr lang="he-IL" sz="2000" b="1" dirty="0">
                <a:solidFill>
                  <a:srgbClr val="002060"/>
                </a:solidFill>
                <a:latin typeface="David" panose="020E0502060401010101" pitchFamily="34" charset="-79"/>
                <a:cs typeface="David" panose="020E0502060401010101" pitchFamily="34" charset="-79"/>
              </a:rPr>
              <a:t>998.65₪ </a:t>
            </a:r>
            <a:r>
              <a:rPr lang="he-IL" sz="2000" dirty="0">
                <a:solidFill>
                  <a:srgbClr val="002060"/>
                </a:solidFill>
                <a:latin typeface="David" panose="020E0502060401010101" pitchFamily="34" charset="-79"/>
                <a:cs typeface="David" panose="020E0502060401010101" pitchFamily="34" charset="-79"/>
              </a:rPr>
              <a:t>והוצאות אחזקת דירה בסך </a:t>
            </a:r>
            <a:r>
              <a:rPr lang="he-IL" sz="2000" b="1" dirty="0">
                <a:solidFill>
                  <a:srgbClr val="002060"/>
                </a:solidFill>
                <a:latin typeface="David" panose="020E0502060401010101" pitchFamily="34" charset="-79"/>
                <a:cs typeface="David" panose="020E0502060401010101" pitchFamily="34" charset="-79"/>
              </a:rPr>
              <a:t>317₪</a:t>
            </a:r>
            <a:r>
              <a:rPr lang="he-IL" sz="2000" dirty="0">
                <a:solidFill>
                  <a:srgbClr val="002060"/>
                </a:solidFill>
                <a:latin typeface="David" panose="020E0502060401010101" pitchFamily="34" charset="-79"/>
                <a:cs typeface="David" panose="020E0502060401010101" pitchFamily="34" charset="-79"/>
              </a:rPr>
              <a:t>.                        סה"כ </a:t>
            </a:r>
            <a:r>
              <a:rPr lang="he-IL" sz="2000" b="1" dirty="0">
                <a:solidFill>
                  <a:srgbClr val="002060"/>
                </a:solidFill>
                <a:latin typeface="David" panose="020E0502060401010101" pitchFamily="34" charset="-79"/>
                <a:cs typeface="David" panose="020E0502060401010101" pitchFamily="34" charset="-79"/>
              </a:rPr>
              <a:t>1,315.65 ₪</a:t>
            </a:r>
            <a:r>
              <a:rPr lang="he-IL" sz="2000" dirty="0">
                <a:solidFill>
                  <a:srgbClr val="002060"/>
                </a:solidFill>
                <a:latin typeface="David" panose="020E0502060401010101" pitchFamily="34" charset="-79"/>
                <a:cs typeface="David" panose="020E0502060401010101" pitchFamily="34" charset="-79"/>
              </a:rPr>
              <a:t>.</a:t>
            </a:r>
          </a:p>
          <a:p>
            <a:pPr lvl="1">
              <a:lnSpc>
                <a:spcPct val="150000"/>
              </a:lnSpc>
              <a:buClr>
                <a:srgbClr val="002060"/>
              </a:buClr>
              <a:buFont typeface="Wingdings" panose="05000000000000000000" pitchFamily="2" charset="2"/>
              <a:buChar char="§"/>
              <a:defRPr/>
            </a:pPr>
            <a:r>
              <a:rPr lang="he-IL" sz="2000" dirty="0">
                <a:solidFill>
                  <a:srgbClr val="002060"/>
                </a:solidFill>
                <a:latin typeface="David" panose="020E0502060401010101" pitchFamily="34" charset="-79"/>
                <a:cs typeface="David" panose="020E0502060401010101" pitchFamily="34" charset="-79"/>
              </a:rPr>
              <a:t>לא מומלץ לכל אחד! עלויות המחייה בשכ"ד גבוהות הרבה יותר מההשתתפות הניתנת.</a:t>
            </a:r>
          </a:p>
          <a:p>
            <a:pPr>
              <a:lnSpc>
                <a:spcPct val="110000"/>
              </a:lnSpc>
              <a:buClr>
                <a:schemeClr val="accent2">
                  <a:lumMod val="75000"/>
                </a:schemeClr>
              </a:buClr>
              <a:buSzPct val="90000"/>
              <a:buFont typeface="Wingdings 2" panose="05020102010507070707" pitchFamily="18" charset="2"/>
              <a:buChar char="ê"/>
            </a:pPr>
            <a:endParaRPr lang="he-IL" sz="2000" b="1" dirty="0">
              <a:solidFill>
                <a:srgbClr val="002060"/>
              </a:solidFill>
              <a:latin typeface="David" panose="020E0502060401010101" pitchFamily="34" charset="-79"/>
              <a:cs typeface="David" panose="020E0502060401010101" pitchFamily="34" charset="-79"/>
            </a:endParaRPr>
          </a:p>
          <a:p>
            <a:pPr>
              <a:lnSpc>
                <a:spcPct val="150000"/>
              </a:lnSpc>
              <a:buClr>
                <a:schemeClr val="accent2">
                  <a:lumMod val="75000"/>
                </a:schemeClr>
              </a:buClr>
              <a:buSzPct val="90000"/>
              <a:buFont typeface="Wingdings 2" panose="05020102010507070707" pitchFamily="18" charset="2"/>
              <a:buChar char="ê"/>
              <a:defRPr/>
            </a:pPr>
            <a:r>
              <a:rPr lang="he-IL" sz="2400" b="1" dirty="0">
                <a:solidFill>
                  <a:srgbClr val="002060"/>
                </a:solidFill>
                <a:latin typeface="David" panose="020E0502060401010101" pitchFamily="34" charset="-79"/>
                <a:cs typeface="David" panose="020E0502060401010101" pitchFamily="34" charset="-79"/>
              </a:rPr>
              <a:t>אימוץ בקיבוץ</a:t>
            </a:r>
          </a:p>
          <a:p>
            <a:pPr lvl="1">
              <a:lnSpc>
                <a:spcPct val="150000"/>
              </a:lnSpc>
              <a:buClr>
                <a:srgbClr val="002060"/>
              </a:buClr>
              <a:buSzPct val="90000"/>
              <a:buFont typeface="Wingdings" panose="05000000000000000000" pitchFamily="2" charset="2"/>
              <a:buChar char="§"/>
              <a:defRPr/>
            </a:pPr>
            <a:r>
              <a:rPr lang="he-IL" sz="2000" dirty="0">
                <a:solidFill>
                  <a:srgbClr val="002060"/>
                </a:solidFill>
                <a:latin typeface="David" panose="020E0502060401010101" pitchFamily="34" charset="-79"/>
                <a:cs typeface="David" panose="020E0502060401010101" pitchFamily="34" charset="-79"/>
              </a:rPr>
              <a:t>פתרון דיור לחיילים בודדים אשר משרתים בבסיסים סגורים. קיבוצים רבים משתתפים בהסדר לאימוץ החיילים. החיילים מקבלים דירה מרוהטת ולא נדרשים בתשלום עבור המגורים בה.</a:t>
            </a:r>
          </a:p>
          <a:p>
            <a:pPr>
              <a:lnSpc>
                <a:spcPct val="110000"/>
              </a:lnSpc>
              <a:buClr>
                <a:schemeClr val="accent2">
                  <a:lumMod val="75000"/>
                </a:schemeClr>
              </a:buClr>
              <a:buSzPct val="90000"/>
              <a:buFont typeface="Wingdings 2" panose="05020102010507070707" pitchFamily="18" charset="2"/>
              <a:buChar char="ê"/>
            </a:pPr>
            <a:endParaRPr lang="he-IL" sz="2000" dirty="0">
              <a:solidFill>
                <a:srgbClr val="002060"/>
              </a:solidFill>
              <a:latin typeface="David" pitchFamily="2" charset="-79"/>
              <a:cs typeface="David" pitchFamily="2" charset="-79"/>
            </a:endParaRPr>
          </a:p>
          <a:p>
            <a:pPr>
              <a:lnSpc>
                <a:spcPct val="110000"/>
              </a:lnSpc>
              <a:buClr>
                <a:schemeClr val="accent6">
                  <a:lumMod val="50000"/>
                </a:schemeClr>
              </a:buClr>
              <a:buFont typeface="Wingdings" pitchFamily="2" charset="2"/>
              <a:buChar char="§"/>
            </a:pPr>
            <a:endParaRPr lang="he-IL" sz="2000" dirty="0">
              <a:solidFill>
                <a:srgbClr val="002060"/>
              </a:solidFill>
              <a:latin typeface="David" pitchFamily="2" charset="-79"/>
              <a:cs typeface="David" pitchFamily="2" charset="-79"/>
            </a:endParaRPr>
          </a:p>
          <a:p>
            <a:pPr>
              <a:lnSpc>
                <a:spcPct val="110000"/>
              </a:lnSpc>
              <a:buClr>
                <a:schemeClr val="accent6">
                  <a:lumMod val="50000"/>
                </a:schemeClr>
              </a:buClr>
              <a:buFont typeface="Wingdings" pitchFamily="2" charset="2"/>
              <a:buChar char="§"/>
            </a:pPr>
            <a:endParaRPr lang="he-IL" sz="2000" dirty="0">
              <a:solidFill>
                <a:srgbClr val="002060"/>
              </a:solidFill>
              <a:latin typeface="David" pitchFamily="2" charset="-79"/>
              <a:cs typeface="David" pitchFamily="2" charset="-79"/>
            </a:endParaRPr>
          </a:p>
        </p:txBody>
      </p:sp>
      <p:pic>
        <p:nvPicPr>
          <p:cNvPr id="5" name="תמונה 4"/>
          <p:cNvPicPr>
            <a:picLocks noChangeAspect="1"/>
          </p:cNvPicPr>
          <p:nvPr/>
        </p:nvPicPr>
        <p:blipFill>
          <a:blip r:embed="rId3"/>
          <a:stretch>
            <a:fillRect/>
          </a:stretch>
        </p:blipFill>
        <p:spPr>
          <a:xfrm>
            <a:off x="157148" y="188641"/>
            <a:ext cx="893253" cy="844352"/>
          </a:xfrm>
          <a:prstGeom prst="rect">
            <a:avLst/>
          </a:prstGeom>
        </p:spPr>
      </p:pic>
      <p:sp>
        <p:nvSpPr>
          <p:cNvPr id="6"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הטבת דיור/מגורים </a:t>
            </a:r>
            <a:r>
              <a:rPr lang="he-IL" altLang="en-US" sz="2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(המשך)</a:t>
            </a:r>
          </a:p>
        </p:txBody>
      </p:sp>
    </p:spTree>
    <p:extLst>
      <p:ext uri="{BB962C8B-B14F-4D97-AF65-F5344CB8AC3E}">
        <p14:creationId xmlns:p14="http://schemas.microsoft.com/office/powerpoint/2010/main" val="1557817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3"/>
          <p:cNvSpPr>
            <a:spLocks noGrp="1" noChangeArrowheads="1"/>
          </p:cNvSpPr>
          <p:nvPr>
            <p:ph type="body" idx="1"/>
          </p:nvPr>
        </p:nvSpPr>
        <p:spPr>
          <a:xfrm>
            <a:off x="694944" y="1043533"/>
            <a:ext cx="8806120" cy="5073650"/>
          </a:xfrm>
        </p:spPr>
        <p:txBody>
          <a:bodyPr>
            <a:normAutofit/>
          </a:bodyPr>
          <a:lstStyle/>
          <a:p>
            <a:pPr marL="0" indent="0" eaLnBrk="1" hangingPunct="1">
              <a:lnSpc>
                <a:spcPct val="150000"/>
              </a:lnSpc>
              <a:buClr>
                <a:schemeClr val="accent2">
                  <a:lumMod val="75000"/>
                </a:schemeClr>
              </a:buClr>
              <a:buSzPct val="90000"/>
              <a:buNone/>
            </a:pPr>
            <a:endParaRPr lang="he-IL" sz="900" b="1" u="sng" dirty="0">
              <a:solidFill>
                <a:srgbClr val="002060"/>
              </a:solidFill>
              <a:latin typeface="David" pitchFamily="2" charset="-79"/>
              <a:cs typeface="David" pitchFamily="2" charset="-79"/>
            </a:endParaRPr>
          </a:p>
          <a:p>
            <a:pPr marL="0" indent="0" eaLnBrk="1" hangingPunct="1">
              <a:lnSpc>
                <a:spcPct val="150000"/>
              </a:lnSpc>
              <a:buClr>
                <a:schemeClr val="accent2">
                  <a:lumMod val="75000"/>
                </a:schemeClr>
              </a:buClr>
              <a:buSzPct val="90000"/>
              <a:buNone/>
            </a:pPr>
            <a:endParaRPr lang="he-IL" sz="900" b="1" u="sng" dirty="0">
              <a:solidFill>
                <a:srgbClr val="002060"/>
              </a:solidFill>
              <a:latin typeface="David" pitchFamily="2" charset="-79"/>
              <a:cs typeface="David" pitchFamily="2" charset="-79"/>
            </a:endParaRPr>
          </a:p>
          <a:p>
            <a:pPr lvl="1">
              <a:lnSpc>
                <a:spcPct val="150000"/>
              </a:lnSpc>
              <a:spcBef>
                <a:spcPts val="0"/>
              </a:spcBef>
              <a:buClr>
                <a:srgbClr val="002060"/>
              </a:buClr>
              <a:buFont typeface="Wingdings" pitchFamily="2" charset="2"/>
              <a:buChar char="§"/>
            </a:pPr>
            <a:r>
              <a:rPr lang="he-IL" sz="2000" b="1" dirty="0">
                <a:solidFill>
                  <a:srgbClr val="002060"/>
                </a:solidFill>
                <a:latin typeface="David" pitchFamily="2" charset="-79"/>
                <a:cs typeface="David" pitchFamily="2" charset="-79"/>
              </a:rPr>
              <a:t>ראיון </a:t>
            </a:r>
            <a:r>
              <a:rPr lang="he-IL" sz="2000" b="1" dirty="0" err="1">
                <a:solidFill>
                  <a:srgbClr val="002060"/>
                </a:solidFill>
                <a:latin typeface="David" pitchFamily="2" charset="-79"/>
                <a:cs typeface="David" pitchFamily="2" charset="-79"/>
              </a:rPr>
              <a:t>או"מ</a:t>
            </a:r>
            <a:r>
              <a:rPr lang="he-IL" sz="2000" b="1" dirty="0">
                <a:solidFill>
                  <a:srgbClr val="002060"/>
                </a:solidFill>
                <a:latin typeface="David" pitchFamily="2" charset="-79"/>
                <a:cs typeface="David" pitchFamily="2" charset="-79"/>
              </a:rPr>
              <a:t> </a:t>
            </a:r>
            <a:r>
              <a:rPr lang="he-IL" sz="2000" dirty="0">
                <a:solidFill>
                  <a:srgbClr val="002060"/>
                </a:solidFill>
                <a:latin typeface="David" pitchFamily="2" charset="-79"/>
                <a:cs typeface="David" pitchFamily="2" charset="-79"/>
              </a:rPr>
              <a:t>(אוכלוסיות מיוחדות) אחת לחצי שנה.</a:t>
            </a:r>
          </a:p>
          <a:p>
            <a:pPr lvl="1">
              <a:lnSpc>
                <a:spcPct val="150000"/>
              </a:lnSpc>
              <a:spcBef>
                <a:spcPts val="0"/>
              </a:spcBef>
              <a:buClr>
                <a:srgbClr val="002060"/>
              </a:buClr>
              <a:buFont typeface="Wingdings" pitchFamily="2" charset="2"/>
              <a:buChar char="§"/>
            </a:pPr>
            <a:r>
              <a:rPr lang="he-IL" sz="2000" b="1" dirty="0">
                <a:solidFill>
                  <a:srgbClr val="002060"/>
                </a:solidFill>
                <a:latin typeface="David" pitchFamily="2" charset="-79"/>
                <a:cs typeface="David" pitchFamily="2" charset="-79"/>
              </a:rPr>
              <a:t>ביקור בית</a:t>
            </a:r>
            <a:r>
              <a:rPr lang="he-IL" sz="2000" dirty="0">
                <a:solidFill>
                  <a:srgbClr val="002060"/>
                </a:solidFill>
                <a:latin typeface="David" pitchFamily="2" charset="-79"/>
                <a:cs typeface="David" pitchFamily="2" charset="-79"/>
              </a:rPr>
              <a:t> – חודשיים מיום הצבתו ביחידה ואחת לשנה וגם כאשר עובר דירה. לקראת ראש השנה ופסח מתבצעים ביקורי בית יזומים ע"י המפקדים לכלל חיילי </a:t>
            </a:r>
            <a:r>
              <a:rPr lang="he-IL" sz="2000" dirty="0" err="1">
                <a:solidFill>
                  <a:srgbClr val="002060"/>
                </a:solidFill>
                <a:latin typeface="David" pitchFamily="2" charset="-79"/>
                <a:cs typeface="David" pitchFamily="2" charset="-79"/>
              </a:rPr>
              <a:t>או"מ</a:t>
            </a:r>
            <a:r>
              <a:rPr lang="he-IL" sz="2000" dirty="0">
                <a:solidFill>
                  <a:srgbClr val="002060"/>
                </a:solidFill>
                <a:latin typeface="David" pitchFamily="2" charset="-79"/>
                <a:cs typeface="David" pitchFamily="2" charset="-79"/>
              </a:rPr>
              <a:t>.</a:t>
            </a:r>
          </a:p>
          <a:p>
            <a:pPr lvl="1">
              <a:lnSpc>
                <a:spcPct val="150000"/>
              </a:lnSpc>
              <a:spcBef>
                <a:spcPts val="0"/>
              </a:spcBef>
              <a:buClr>
                <a:srgbClr val="002060"/>
              </a:buClr>
              <a:buFont typeface="Wingdings" pitchFamily="2" charset="2"/>
              <a:buChar char="§"/>
            </a:pPr>
            <a:r>
              <a:rPr lang="he-IL" sz="2000" b="1" dirty="0">
                <a:solidFill>
                  <a:srgbClr val="002060"/>
                </a:solidFill>
                <a:latin typeface="David" pitchFamily="2" charset="-79"/>
                <a:cs typeface="David" pitchFamily="2" charset="-79"/>
              </a:rPr>
              <a:t>בימי שישי וערבי חג </a:t>
            </a:r>
            <a:r>
              <a:rPr lang="he-IL" sz="2000" dirty="0">
                <a:solidFill>
                  <a:srgbClr val="002060"/>
                </a:solidFill>
                <a:latin typeface="David" pitchFamily="2" charset="-79"/>
                <a:cs typeface="David" pitchFamily="2" charset="-79"/>
              </a:rPr>
              <a:t>– יציאה מהבסיס בשעה שתאפשר להגיע הביתה עד 10:00.</a:t>
            </a:r>
          </a:p>
          <a:p>
            <a:pPr lvl="1">
              <a:lnSpc>
                <a:spcPct val="150000"/>
              </a:lnSpc>
              <a:spcBef>
                <a:spcPts val="0"/>
              </a:spcBef>
              <a:buClr>
                <a:srgbClr val="002060"/>
              </a:buClr>
              <a:buFont typeface="Wingdings" pitchFamily="2" charset="2"/>
              <a:buChar char="§"/>
            </a:pPr>
            <a:r>
              <a:rPr lang="he-IL" sz="2000" b="1" dirty="0">
                <a:solidFill>
                  <a:srgbClr val="002060"/>
                </a:solidFill>
                <a:latin typeface="David" pitchFamily="2" charset="-79"/>
                <a:cs typeface="David" pitchFamily="2" charset="-79"/>
              </a:rPr>
              <a:t>הובלת ציוד אישי </a:t>
            </a:r>
            <a:r>
              <a:rPr lang="he-IL" sz="2000" dirty="0">
                <a:solidFill>
                  <a:srgbClr val="002060"/>
                </a:solidFill>
                <a:latin typeface="David" pitchFamily="2" charset="-79"/>
                <a:cs typeface="David" pitchFamily="2" charset="-79"/>
              </a:rPr>
              <a:t>– בעת מעבר דירה, סיוע ברכב מהיחידה.</a:t>
            </a:r>
            <a:endParaRPr lang="he-IL" sz="2200" dirty="0">
              <a:solidFill>
                <a:srgbClr val="002060"/>
              </a:solidFill>
              <a:latin typeface="David" pitchFamily="2" charset="-79"/>
              <a:cs typeface="David" pitchFamily="2" charset="-79"/>
            </a:endParaRPr>
          </a:p>
        </p:txBody>
      </p:sp>
      <p:pic>
        <p:nvPicPr>
          <p:cNvPr id="4" name="תמונה 3"/>
          <p:cNvPicPr>
            <a:picLocks noChangeAspect="1"/>
          </p:cNvPicPr>
          <p:nvPr/>
        </p:nvPicPr>
        <p:blipFill>
          <a:blip r:embed="rId2"/>
          <a:stretch>
            <a:fillRect/>
          </a:stretch>
        </p:blipFill>
        <p:spPr>
          <a:xfrm>
            <a:off x="157148" y="188641"/>
            <a:ext cx="893253" cy="844352"/>
          </a:xfrm>
          <a:prstGeom prst="rect">
            <a:avLst/>
          </a:prstGeom>
        </p:spPr>
      </p:pic>
      <p:sp>
        <p:nvSpPr>
          <p:cNvPr id="5" name="TextBox 4"/>
          <p:cNvSpPr txBox="1">
            <a:spLocks noChangeArrowheads="1"/>
          </p:cNvSpPr>
          <p:nvPr/>
        </p:nvSpPr>
        <p:spPr bwMode="auto">
          <a:xfrm>
            <a:off x="609600" y="157835"/>
            <a:ext cx="1015465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a:r>
              <a:rPr lang="he-IL" altLang="en-US" sz="6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מה נדרש מהמפקד?</a:t>
            </a:r>
            <a:endParaRPr lang="he-IL" altLang="en-US" sz="2000"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6348395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3"/>
          <p:cNvSpPr>
            <a:spLocks noGrp="1" noChangeArrowheads="1"/>
          </p:cNvSpPr>
          <p:nvPr>
            <p:ph type="body" idx="1"/>
          </p:nvPr>
        </p:nvSpPr>
        <p:spPr>
          <a:xfrm>
            <a:off x="646176" y="1050099"/>
            <a:ext cx="8906209" cy="5545138"/>
          </a:xfrm>
        </p:spPr>
        <p:txBody>
          <a:bodyPr>
            <a:noAutofit/>
          </a:body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מענק בזק (בסמכות ק.ת"ש)</a:t>
            </a:r>
          </a:p>
          <a:p>
            <a:pPr lvl="1">
              <a:lnSpc>
                <a:spcPct val="110000"/>
              </a:lnSpc>
              <a:buClr>
                <a:srgbClr val="002060"/>
              </a:buClr>
              <a:buFont typeface="Wingdings" panose="05000000000000000000" pitchFamily="2" charset="2"/>
              <a:buChar char="§"/>
            </a:pPr>
            <a:r>
              <a:rPr lang="he-IL" sz="2000" dirty="0">
                <a:solidFill>
                  <a:srgbClr val="002060"/>
                </a:solidFill>
                <a:latin typeface="David" pitchFamily="2" charset="-79"/>
                <a:cs typeface="David" pitchFamily="2" charset="-79"/>
              </a:rPr>
              <a:t>הענקת סיוע לחיילים השרויים במצוקה כלכלית אשר דורשת פתרון מידי על סך </a:t>
            </a:r>
            <a:r>
              <a:rPr lang="he-IL" sz="2000" b="1" dirty="0">
                <a:solidFill>
                  <a:srgbClr val="002060"/>
                </a:solidFill>
                <a:latin typeface="David" pitchFamily="2" charset="-79"/>
                <a:cs typeface="David" pitchFamily="2" charset="-79"/>
              </a:rPr>
              <a:t>300 ₪ </a:t>
            </a:r>
            <a:r>
              <a:rPr lang="he-IL" sz="2000" dirty="0">
                <a:solidFill>
                  <a:srgbClr val="002060"/>
                </a:solidFill>
                <a:latin typeface="David" pitchFamily="2" charset="-79"/>
                <a:cs typeface="David" pitchFamily="2" charset="-79"/>
              </a:rPr>
              <a:t>לרמ"פ ב' ומטה בשנה, או </a:t>
            </a:r>
            <a:r>
              <a:rPr lang="he-IL" sz="2000" b="1" dirty="0">
                <a:solidFill>
                  <a:srgbClr val="002060"/>
                </a:solidFill>
                <a:latin typeface="David" pitchFamily="2" charset="-79"/>
                <a:cs typeface="David" pitchFamily="2" charset="-79"/>
              </a:rPr>
              <a:t>600 ₪</a:t>
            </a:r>
            <a:r>
              <a:rPr lang="he-IL" sz="2000" dirty="0">
                <a:solidFill>
                  <a:srgbClr val="002060"/>
                </a:solidFill>
                <a:latin typeface="David" pitchFamily="2" charset="-79"/>
                <a:cs typeface="David" pitchFamily="2" charset="-79"/>
              </a:rPr>
              <a:t> </a:t>
            </a:r>
            <a:r>
              <a:rPr lang="he-IL" sz="2000" dirty="0" err="1">
                <a:solidFill>
                  <a:srgbClr val="002060"/>
                </a:solidFill>
                <a:latin typeface="David" pitchFamily="2" charset="-79"/>
                <a:cs typeface="David" pitchFamily="2" charset="-79"/>
              </a:rPr>
              <a:t>לרמ"פ</a:t>
            </a:r>
            <a:r>
              <a:rPr lang="he-IL" sz="2000" dirty="0">
                <a:solidFill>
                  <a:srgbClr val="002060"/>
                </a:solidFill>
                <a:latin typeface="David" pitchFamily="2" charset="-79"/>
                <a:cs typeface="David" pitchFamily="2" charset="-79"/>
              </a:rPr>
              <a:t> א' ומעלה ודרג א'</a:t>
            </a:r>
          </a:p>
          <a:p>
            <a:pPr lvl="1" eaLnBrk="1" hangingPunct="1">
              <a:lnSpc>
                <a:spcPct val="110000"/>
              </a:lnSpc>
              <a:buClr>
                <a:srgbClr val="002060"/>
              </a:buClr>
              <a:buFont typeface="Wingdings" panose="05000000000000000000" pitchFamily="2" charset="2"/>
              <a:buChar char="§"/>
            </a:pPr>
            <a:r>
              <a:rPr lang="he-IL" sz="2000" dirty="0">
                <a:solidFill>
                  <a:srgbClr val="002060"/>
                </a:solidFill>
                <a:latin typeface="David" pitchFamily="2" charset="-79"/>
                <a:cs typeface="David" pitchFamily="2" charset="-79"/>
              </a:rPr>
              <a:t> כל חייל בחובה יוכל להגיש בקשה ולקבל ע"פ שיקול דעת ק.ת"ש </a:t>
            </a:r>
            <a:r>
              <a:rPr lang="he-IL" sz="2000" u="sng" dirty="0">
                <a:solidFill>
                  <a:srgbClr val="002060"/>
                </a:solidFill>
                <a:latin typeface="David" pitchFamily="2" charset="-79"/>
                <a:cs typeface="David" pitchFamily="2" charset="-79"/>
              </a:rPr>
              <a:t>ללא הצגת אישורים כלכליים</a:t>
            </a:r>
            <a:r>
              <a:rPr lang="he-IL" sz="2000" dirty="0">
                <a:solidFill>
                  <a:srgbClr val="002060"/>
                </a:solidFill>
                <a:latin typeface="David" pitchFamily="2" charset="-79"/>
                <a:cs typeface="David" pitchFamily="2" charset="-79"/>
              </a:rPr>
              <a:t> עד פעמיים בשנת שירות</a:t>
            </a:r>
          </a:p>
          <a:p>
            <a:pPr marL="457200" lvl="1" indent="0">
              <a:lnSpc>
                <a:spcPct val="110000"/>
              </a:lnSpc>
              <a:buNone/>
            </a:pPr>
            <a:endParaRPr lang="he-IL" sz="2200" dirty="0">
              <a:solidFill>
                <a:schemeClr val="accent6">
                  <a:lumMod val="50000"/>
                </a:schemeClr>
              </a:solidFill>
              <a:latin typeface="David" pitchFamily="2" charset="-79"/>
              <a:cs typeface="David" pitchFamily="2" charset="-79"/>
            </a:endParaRPr>
          </a:p>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הלוואה מידית (בסמכות ק.הת"ש)</a:t>
            </a:r>
          </a:p>
          <a:p>
            <a:pPr lvl="1">
              <a:lnSpc>
                <a:spcPct val="110000"/>
              </a:lnSpc>
              <a:buClr>
                <a:srgbClr val="002060"/>
              </a:buClr>
              <a:buFont typeface="Wingdings" panose="05000000000000000000" pitchFamily="2" charset="2"/>
              <a:buChar char="§"/>
            </a:pPr>
            <a:r>
              <a:rPr lang="he-IL" sz="2000" dirty="0">
                <a:solidFill>
                  <a:srgbClr val="002060"/>
                </a:solidFill>
                <a:latin typeface="David" pitchFamily="2" charset="-79"/>
                <a:cs typeface="David" pitchFamily="2" charset="-79"/>
              </a:rPr>
              <a:t>מטרת ההלוואה המידית הינה ליצור מצב שכל חייל בחובה העומד בקריטריונים יוכל למלא טופס ולקבל תוך 72 שעות מיום מילוי הטופס והזנת הזכאות. סכום ההלוואה המידי המקסימאלי יהיה בגובה </a:t>
            </a:r>
            <a:r>
              <a:rPr lang="he-IL" sz="2000" b="1" dirty="0">
                <a:solidFill>
                  <a:srgbClr val="002060"/>
                </a:solidFill>
                <a:latin typeface="David" pitchFamily="2" charset="-79"/>
                <a:cs typeface="David" pitchFamily="2" charset="-79"/>
              </a:rPr>
              <a:t>500 ₪</a:t>
            </a:r>
            <a:r>
              <a:rPr lang="he-IL" sz="2000" dirty="0">
                <a:solidFill>
                  <a:srgbClr val="002060"/>
                </a:solidFill>
                <a:latin typeface="David" pitchFamily="2" charset="-79"/>
                <a:cs typeface="David" pitchFamily="2" charset="-79"/>
              </a:rPr>
              <a:t>. </a:t>
            </a:r>
          </a:p>
        </p:txBody>
      </p:sp>
      <p:sp>
        <p:nvSpPr>
          <p:cNvPr id="4" name="מלבן 3">
            <a:extLst>
              <a:ext uri="{FF2B5EF4-FFF2-40B4-BE49-F238E27FC236}">
                <a16:creationId xmlns:a16="http://schemas.microsoft.com/office/drawing/2014/main" xmlns="" id="{89B54C3C-0C13-475E-A119-3C597E928597}"/>
              </a:ext>
            </a:extLst>
          </p:cNvPr>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אפשרויות סיוע כלכלי</a:t>
            </a:r>
          </a:p>
        </p:txBody>
      </p:sp>
      <p:pic>
        <p:nvPicPr>
          <p:cNvPr id="6" name="תמונה 5"/>
          <p:cNvPicPr>
            <a:picLocks noChangeAspect="1"/>
          </p:cNvPicPr>
          <p:nvPr/>
        </p:nvPicPr>
        <p:blipFill>
          <a:blip r:embed="rId3"/>
          <a:stretch>
            <a:fillRect/>
          </a:stretch>
        </p:blipFill>
        <p:spPr>
          <a:xfrm>
            <a:off x="157148" y="188641"/>
            <a:ext cx="893253" cy="844352"/>
          </a:xfrm>
          <a:prstGeom prst="rect">
            <a:avLst/>
          </a:prstGeom>
        </p:spPr>
      </p:pic>
    </p:spTree>
    <p:extLst>
      <p:ext uri="{BB962C8B-B14F-4D97-AF65-F5344CB8AC3E}">
        <p14:creationId xmlns:p14="http://schemas.microsoft.com/office/powerpoint/2010/main" val="295323221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3"/>
          <p:cNvSpPr>
            <a:spLocks noGrp="1" noChangeArrowheads="1"/>
          </p:cNvSpPr>
          <p:nvPr>
            <p:ph type="body" idx="1"/>
          </p:nvPr>
        </p:nvSpPr>
        <p:spPr>
          <a:xfrm>
            <a:off x="248575" y="1124274"/>
            <a:ext cx="9303809" cy="5542856"/>
          </a:xfrm>
        </p:spPr>
        <p:txBody>
          <a:bodyPr>
            <a:normAutofit/>
          </a:body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מענק (בסמכות ק.ת"ש)</a:t>
            </a:r>
          </a:p>
          <a:p>
            <a:pPr lvl="1">
              <a:lnSpc>
                <a:spcPct val="130000"/>
              </a:lnSpc>
              <a:buClr>
                <a:srgbClr val="002060"/>
              </a:buClr>
              <a:buFont typeface="Wingdings" panose="05000000000000000000" pitchFamily="2" charset="2"/>
              <a:buChar char="§"/>
            </a:pPr>
            <a:r>
              <a:rPr lang="he-IL" sz="2000" dirty="0">
                <a:solidFill>
                  <a:srgbClr val="002060"/>
                </a:solidFill>
                <a:latin typeface="David" pitchFamily="2" charset="-79"/>
                <a:cs typeface="David" pitchFamily="2" charset="-79"/>
              </a:rPr>
              <a:t>מהות ההטבה: מתן סכום כספי בגובה של עד </a:t>
            </a:r>
            <a:r>
              <a:rPr lang="he-IL" sz="2000" b="1" dirty="0">
                <a:solidFill>
                  <a:srgbClr val="002060"/>
                </a:solidFill>
                <a:latin typeface="David" pitchFamily="2" charset="-79"/>
                <a:cs typeface="David" pitchFamily="2" charset="-79"/>
              </a:rPr>
              <a:t>5,000 ₪ </a:t>
            </a:r>
            <a:r>
              <a:rPr lang="he-IL" sz="2000" dirty="0">
                <a:solidFill>
                  <a:srgbClr val="002060"/>
                </a:solidFill>
                <a:latin typeface="David" pitchFamily="2" charset="-79"/>
                <a:cs typeface="David" pitchFamily="2" charset="-79"/>
              </a:rPr>
              <a:t>בשנה לחייל ברמ"פ א' ומעלה ודרג א'. </a:t>
            </a:r>
          </a:p>
          <a:p>
            <a:pPr marL="457200" lvl="1" indent="0">
              <a:lnSpc>
                <a:spcPct val="130000"/>
              </a:lnSpc>
              <a:buClr>
                <a:srgbClr val="002060"/>
              </a:buClr>
              <a:buNone/>
            </a:pPr>
            <a:r>
              <a:rPr lang="he-IL" sz="2000" dirty="0">
                <a:solidFill>
                  <a:srgbClr val="002060"/>
                </a:solidFill>
                <a:latin typeface="David" pitchFamily="2" charset="-79"/>
                <a:cs typeface="David" pitchFamily="2" charset="-79"/>
              </a:rPr>
              <a:t>     יתר החיילים יוכלו לקבל מענק מרבי של עד </a:t>
            </a:r>
            <a:r>
              <a:rPr lang="he-IL" sz="2000" b="1" dirty="0">
                <a:solidFill>
                  <a:srgbClr val="002060"/>
                </a:solidFill>
                <a:latin typeface="David" pitchFamily="2" charset="-79"/>
                <a:cs typeface="David" pitchFamily="2" charset="-79"/>
              </a:rPr>
              <a:t>4,000 ₪ </a:t>
            </a:r>
            <a:r>
              <a:rPr lang="he-IL" sz="2000" dirty="0">
                <a:solidFill>
                  <a:srgbClr val="002060"/>
                </a:solidFill>
                <a:latin typeface="David" pitchFamily="2" charset="-79"/>
                <a:cs typeface="David" pitchFamily="2" charset="-79"/>
              </a:rPr>
              <a:t>בשנה.</a:t>
            </a:r>
          </a:p>
          <a:p>
            <a:pPr lvl="1">
              <a:lnSpc>
                <a:spcPct val="130000"/>
              </a:lnSpc>
              <a:buClr>
                <a:srgbClr val="002060"/>
              </a:buClr>
              <a:buFont typeface="Wingdings" panose="05000000000000000000" pitchFamily="2" charset="2"/>
              <a:buChar char="§"/>
            </a:pPr>
            <a:r>
              <a:rPr lang="he-IL" sz="2000" dirty="0">
                <a:solidFill>
                  <a:srgbClr val="002060"/>
                </a:solidFill>
                <a:latin typeface="David" pitchFamily="2" charset="-79"/>
                <a:cs typeface="David" pitchFamily="2" charset="-79"/>
              </a:rPr>
              <a:t>זכאים: חייל המעלה בעיה כלכלית דחופה שלו או של משפחתו, </a:t>
            </a:r>
            <a:r>
              <a:rPr lang="en-US" sz="2000" dirty="0">
                <a:solidFill>
                  <a:srgbClr val="002060"/>
                </a:solidFill>
                <a:latin typeface="David" pitchFamily="2" charset="-79"/>
                <a:cs typeface="David" pitchFamily="2" charset="-79"/>
              </a:rPr>
              <a:t/>
            </a:r>
            <a:br>
              <a:rPr lang="en-US" sz="2000" dirty="0">
                <a:solidFill>
                  <a:srgbClr val="002060"/>
                </a:solidFill>
                <a:latin typeface="David" pitchFamily="2" charset="-79"/>
                <a:cs typeface="David" pitchFamily="2" charset="-79"/>
              </a:rPr>
            </a:br>
            <a:r>
              <a:rPr lang="he-IL" sz="2000" dirty="0">
                <a:solidFill>
                  <a:srgbClr val="002060"/>
                </a:solidFill>
                <a:latin typeface="David" pitchFamily="2" charset="-79"/>
                <a:cs typeface="David" pitchFamily="2" charset="-79"/>
              </a:rPr>
              <a:t>וניצל את שאר הזכאויות ואפשרויות הסיוע לפני כן (היתר עבודה, חו"מ כלכלית) והוכיח צמצום הוצאות על ידי הצגת אישורים תומכים.</a:t>
            </a:r>
          </a:p>
          <a:p>
            <a:pPr lvl="1">
              <a:lnSpc>
                <a:spcPct val="130000"/>
              </a:lnSpc>
              <a:buClr>
                <a:srgbClr val="002060"/>
              </a:buClr>
              <a:buFont typeface="Wingdings" panose="05000000000000000000" pitchFamily="2" charset="2"/>
              <a:buChar char="§"/>
            </a:pPr>
            <a:r>
              <a:rPr lang="he-IL" sz="2000" u="sng" dirty="0">
                <a:solidFill>
                  <a:srgbClr val="002060"/>
                </a:solidFill>
                <a:latin typeface="David" pitchFamily="2" charset="-79"/>
                <a:cs typeface="David" pitchFamily="2" charset="-79"/>
              </a:rPr>
              <a:t>מענק מתמשך </a:t>
            </a:r>
            <a:r>
              <a:rPr lang="he-IL" sz="2000" dirty="0">
                <a:solidFill>
                  <a:srgbClr val="002060"/>
                </a:solidFill>
                <a:latin typeface="David" pitchFamily="2" charset="-79"/>
                <a:cs typeface="David" pitchFamily="2" charset="-79"/>
              </a:rPr>
              <a:t>- ניתן לאשר את הבקשה גם בצורת מענק מתמשך </a:t>
            </a:r>
            <a:r>
              <a:rPr lang="en-US" sz="2000" dirty="0">
                <a:solidFill>
                  <a:srgbClr val="002060"/>
                </a:solidFill>
                <a:latin typeface="David" pitchFamily="2" charset="-79"/>
                <a:cs typeface="David" pitchFamily="2" charset="-79"/>
              </a:rPr>
              <a:t/>
            </a:r>
            <a:br>
              <a:rPr lang="en-US" sz="2000" dirty="0">
                <a:solidFill>
                  <a:srgbClr val="002060"/>
                </a:solidFill>
                <a:latin typeface="David" pitchFamily="2" charset="-79"/>
                <a:cs typeface="David" pitchFamily="2" charset="-79"/>
              </a:rPr>
            </a:br>
            <a:r>
              <a:rPr lang="he-IL" sz="2000" dirty="0">
                <a:solidFill>
                  <a:srgbClr val="002060"/>
                </a:solidFill>
                <a:latin typeface="David" pitchFamily="2" charset="-79"/>
                <a:cs typeface="David" pitchFamily="2" charset="-79"/>
              </a:rPr>
              <a:t>לדוגמא: מענק על סך 1,000 ש"ח ניתן לאשר ל-5 חודשים </a:t>
            </a:r>
            <a:r>
              <a:rPr lang="en-US" sz="2000" dirty="0">
                <a:solidFill>
                  <a:srgbClr val="002060"/>
                </a:solidFill>
                <a:latin typeface="David" pitchFamily="2" charset="-79"/>
                <a:cs typeface="David" pitchFamily="2" charset="-79"/>
              </a:rPr>
              <a:t>X</a:t>
            </a:r>
            <a:r>
              <a:rPr lang="he-IL" sz="2000" dirty="0">
                <a:solidFill>
                  <a:srgbClr val="002060"/>
                </a:solidFill>
                <a:latin typeface="David" pitchFamily="2" charset="-79"/>
                <a:cs typeface="David" pitchFamily="2" charset="-79"/>
              </a:rPr>
              <a:t> 200 ש"ח.</a:t>
            </a:r>
          </a:p>
          <a:p>
            <a:pPr marL="457200" lvl="1" indent="0">
              <a:lnSpc>
                <a:spcPct val="110000"/>
              </a:lnSpc>
              <a:buNone/>
            </a:pPr>
            <a:endParaRPr lang="he-IL" sz="2000" dirty="0">
              <a:solidFill>
                <a:srgbClr val="2D2D8A"/>
              </a:solidFill>
              <a:latin typeface="David" pitchFamily="2" charset="-79"/>
              <a:cs typeface="David" pitchFamily="2" charset="-79"/>
            </a:endParaRPr>
          </a:p>
          <a:p>
            <a:pPr marL="457200" lvl="1" indent="0">
              <a:lnSpc>
                <a:spcPct val="110000"/>
              </a:lnSpc>
              <a:buNone/>
            </a:pPr>
            <a:endParaRPr lang="he-IL" sz="2000" dirty="0">
              <a:solidFill>
                <a:srgbClr val="2D2D8A"/>
              </a:solidFill>
              <a:latin typeface="David" pitchFamily="2" charset="-79"/>
              <a:cs typeface="David" pitchFamily="2" charset="-79"/>
            </a:endParaRPr>
          </a:p>
        </p:txBody>
      </p:sp>
      <p:pic>
        <p:nvPicPr>
          <p:cNvPr id="4" name="תמונה 3"/>
          <p:cNvPicPr>
            <a:picLocks noChangeAspect="1"/>
          </p:cNvPicPr>
          <p:nvPr/>
        </p:nvPicPr>
        <p:blipFill>
          <a:blip r:embed="rId3"/>
          <a:stretch>
            <a:fillRect/>
          </a:stretch>
        </p:blipFill>
        <p:spPr>
          <a:xfrm>
            <a:off x="157148" y="188641"/>
            <a:ext cx="893253" cy="844352"/>
          </a:xfrm>
          <a:prstGeom prst="rect">
            <a:avLst/>
          </a:prstGeom>
        </p:spPr>
      </p:pic>
      <p:sp>
        <p:nvSpPr>
          <p:cNvPr id="5" name="מלבן 4">
            <a:extLst>
              <a:ext uri="{FF2B5EF4-FFF2-40B4-BE49-F238E27FC236}">
                <a16:creationId xmlns:a16="http://schemas.microsoft.com/office/drawing/2014/main" xmlns="" id="{89B54C3C-0C13-475E-A119-3C597E928597}"/>
              </a:ext>
            </a:extLst>
          </p:cNvPr>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אפשרויות סיוע כלכלי </a:t>
            </a:r>
            <a:r>
              <a:rPr lang="he-IL" sz="2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(המשך)</a:t>
            </a:r>
          </a:p>
        </p:txBody>
      </p:sp>
    </p:spTree>
    <p:extLst>
      <p:ext uri="{BB962C8B-B14F-4D97-AF65-F5344CB8AC3E}">
        <p14:creationId xmlns:p14="http://schemas.microsoft.com/office/powerpoint/2010/main" val="1403288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3"/>
          <p:cNvSpPr>
            <a:spLocks noGrp="1" noChangeArrowheads="1"/>
          </p:cNvSpPr>
          <p:nvPr>
            <p:ph type="body" idx="1"/>
          </p:nvPr>
        </p:nvSpPr>
        <p:spPr>
          <a:xfrm>
            <a:off x="348564" y="1124745"/>
            <a:ext cx="9275868" cy="5400675"/>
          </a:xfrm>
        </p:spPr>
        <p:txBody>
          <a:bodyPr>
            <a:normAutofit/>
          </a:body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הלוואה </a:t>
            </a:r>
          </a:p>
          <a:p>
            <a:pPr lvl="1">
              <a:lnSpc>
                <a:spcPct val="130000"/>
              </a:lnSpc>
              <a:buClr>
                <a:srgbClr val="002060"/>
              </a:buClr>
              <a:buFont typeface="Wingdings" panose="05000000000000000000" pitchFamily="2" charset="2"/>
              <a:buChar char="§"/>
              <a:defRPr/>
            </a:pPr>
            <a:r>
              <a:rPr lang="he-IL" sz="2000" dirty="0">
                <a:solidFill>
                  <a:srgbClr val="002060"/>
                </a:solidFill>
                <a:latin typeface="David" pitchFamily="2" charset="-79"/>
                <a:cs typeface="David" pitchFamily="2" charset="-79"/>
              </a:rPr>
              <a:t>מהות ההטבה: מתן סכום כספי בגובה מרבי של </a:t>
            </a:r>
            <a:r>
              <a:rPr lang="he-IL" sz="2000" b="1" dirty="0">
                <a:solidFill>
                  <a:srgbClr val="002060"/>
                </a:solidFill>
                <a:latin typeface="David" pitchFamily="2" charset="-79"/>
                <a:cs typeface="David" pitchFamily="2" charset="-79"/>
              </a:rPr>
              <a:t>1,200 ₪ </a:t>
            </a:r>
            <a:r>
              <a:rPr lang="he-IL" sz="2000" dirty="0">
                <a:solidFill>
                  <a:srgbClr val="002060"/>
                </a:solidFill>
                <a:latin typeface="David" pitchFamily="2" charset="-79"/>
                <a:cs typeface="David" pitchFamily="2" charset="-79"/>
              </a:rPr>
              <a:t>לשנה. החזר ההלוואה יורד ממשכורתו של החייל.</a:t>
            </a:r>
          </a:p>
          <a:p>
            <a:pPr lvl="1">
              <a:lnSpc>
                <a:spcPct val="130000"/>
              </a:lnSpc>
              <a:buClr>
                <a:srgbClr val="002060"/>
              </a:buClr>
              <a:buFont typeface="Wingdings" panose="05000000000000000000" pitchFamily="2" charset="2"/>
              <a:buChar char="§"/>
              <a:defRPr/>
            </a:pPr>
            <a:r>
              <a:rPr lang="he-IL" sz="2000" dirty="0">
                <a:solidFill>
                  <a:srgbClr val="002060"/>
                </a:solidFill>
                <a:latin typeface="David" pitchFamily="2" charset="-79"/>
                <a:cs typeface="David" pitchFamily="2" charset="-79"/>
              </a:rPr>
              <a:t>זכאים: כאשר חייל מעלה בעיה כלכלית אשר נובעת מסיבות לא </a:t>
            </a:r>
            <a:r>
              <a:rPr lang="en-US" sz="2000" dirty="0">
                <a:solidFill>
                  <a:srgbClr val="002060"/>
                </a:solidFill>
                <a:latin typeface="David" pitchFamily="2" charset="-79"/>
                <a:cs typeface="David" pitchFamily="2" charset="-79"/>
              </a:rPr>
              <a:t/>
            </a:r>
            <a:br>
              <a:rPr lang="en-US" sz="2000" dirty="0">
                <a:solidFill>
                  <a:srgbClr val="002060"/>
                </a:solidFill>
                <a:latin typeface="David" pitchFamily="2" charset="-79"/>
                <a:cs typeface="David" pitchFamily="2" charset="-79"/>
              </a:rPr>
            </a:br>
            <a:r>
              <a:rPr lang="he-IL" sz="2000" dirty="0">
                <a:solidFill>
                  <a:srgbClr val="002060"/>
                </a:solidFill>
                <a:latin typeface="David" pitchFamily="2" charset="-79"/>
                <a:cs typeface="David" pitchFamily="2" charset="-79"/>
              </a:rPr>
              <a:t>מוצדקות (לדוגמה: חובות לרשת סלולארית, דו"ח חניה), לאחר שנבחנו עבורו כל ערוצי הסיוע הכלכליים האחרים, במידת האפשר.</a:t>
            </a:r>
            <a:r>
              <a:rPr lang="en-US" sz="2000" dirty="0">
                <a:solidFill>
                  <a:srgbClr val="002060"/>
                </a:solidFill>
                <a:latin typeface="David" pitchFamily="2" charset="-79"/>
                <a:cs typeface="David" pitchFamily="2" charset="-79"/>
              </a:rPr>
              <a:t/>
            </a:r>
            <a:br>
              <a:rPr lang="en-US" sz="2000" dirty="0">
                <a:solidFill>
                  <a:srgbClr val="002060"/>
                </a:solidFill>
                <a:latin typeface="David" pitchFamily="2" charset="-79"/>
                <a:cs typeface="David" pitchFamily="2" charset="-79"/>
              </a:rPr>
            </a:br>
            <a:r>
              <a:rPr lang="he-IL" sz="2000" dirty="0">
                <a:solidFill>
                  <a:srgbClr val="002060"/>
                </a:solidFill>
                <a:latin typeface="David" pitchFamily="2" charset="-79"/>
                <a:cs typeface="David" pitchFamily="2" charset="-79"/>
              </a:rPr>
              <a:t>בנוסף, יש להתחשב ביתרת שירותו בשירות חובה לצורך חישוב  יכולת החזר (שיעורי התשלומים).</a:t>
            </a:r>
            <a:endParaRPr lang="en-US" sz="2000" dirty="0">
              <a:solidFill>
                <a:srgbClr val="002060"/>
              </a:solidFill>
              <a:latin typeface="David" pitchFamily="2" charset="-79"/>
              <a:cs typeface="David" pitchFamily="2" charset="-79"/>
            </a:endParaRPr>
          </a:p>
        </p:txBody>
      </p:sp>
      <p:pic>
        <p:nvPicPr>
          <p:cNvPr id="4" name="תמונה 3"/>
          <p:cNvPicPr>
            <a:picLocks noChangeAspect="1"/>
          </p:cNvPicPr>
          <p:nvPr/>
        </p:nvPicPr>
        <p:blipFill>
          <a:blip r:embed="rId3"/>
          <a:stretch>
            <a:fillRect/>
          </a:stretch>
        </p:blipFill>
        <p:spPr>
          <a:xfrm>
            <a:off x="157148" y="188641"/>
            <a:ext cx="893253" cy="844352"/>
          </a:xfrm>
          <a:prstGeom prst="rect">
            <a:avLst/>
          </a:prstGeom>
        </p:spPr>
      </p:pic>
      <p:sp>
        <p:nvSpPr>
          <p:cNvPr id="5" name="מלבן 4">
            <a:extLst>
              <a:ext uri="{FF2B5EF4-FFF2-40B4-BE49-F238E27FC236}">
                <a16:creationId xmlns:a16="http://schemas.microsoft.com/office/drawing/2014/main" xmlns="" id="{89B54C3C-0C13-475E-A119-3C597E928597}"/>
              </a:ext>
            </a:extLst>
          </p:cNvPr>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אפשרויות סיוע כלכלי </a:t>
            </a:r>
            <a:r>
              <a:rPr lang="he-IL" sz="2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(המשך)</a:t>
            </a:r>
          </a:p>
        </p:txBody>
      </p:sp>
    </p:spTree>
    <p:extLst>
      <p:ext uri="{BB962C8B-B14F-4D97-AF65-F5344CB8AC3E}">
        <p14:creationId xmlns:p14="http://schemas.microsoft.com/office/powerpoint/2010/main" val="109218536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3"/>
          <p:cNvSpPr>
            <a:spLocks noGrp="1" noChangeArrowheads="1"/>
          </p:cNvSpPr>
          <p:nvPr>
            <p:ph type="body" idx="1"/>
          </p:nvPr>
        </p:nvSpPr>
        <p:spPr>
          <a:xfrm>
            <a:off x="1452217" y="1228805"/>
            <a:ext cx="8229600" cy="4784725"/>
          </a:xfrm>
        </p:spPr>
        <p:txBody>
          <a:bodyPr>
            <a:normAutofit/>
          </a:body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ריהוט ומוצרי חשמל (בסמכות ק.ת"ש)</a:t>
            </a:r>
          </a:p>
          <a:p>
            <a:pPr lvl="1">
              <a:lnSpc>
                <a:spcPct val="150000"/>
              </a:lnSpc>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מהות ההטבה: מוצרי חשמל, ריהוט - </a:t>
            </a:r>
            <a:r>
              <a:rPr lang="he-IL" sz="2000" b="1" u="sng" dirty="0">
                <a:solidFill>
                  <a:srgbClr val="002060"/>
                </a:solidFill>
                <a:latin typeface="David" pitchFamily="2" charset="-79"/>
                <a:cs typeface="David" pitchFamily="2" charset="-79"/>
              </a:rPr>
              <a:t>לא</a:t>
            </a:r>
            <a:r>
              <a:rPr lang="he-IL" sz="2000" dirty="0">
                <a:solidFill>
                  <a:srgbClr val="002060"/>
                </a:solidFill>
                <a:latin typeface="David" pitchFamily="2" charset="-79"/>
                <a:cs typeface="David" pitchFamily="2" charset="-79"/>
              </a:rPr>
              <a:t> בבתי החייל/ </a:t>
            </a:r>
            <a:r>
              <a:rPr lang="he-IL" sz="2000" b="1" u="sng" dirty="0">
                <a:solidFill>
                  <a:srgbClr val="002060"/>
                </a:solidFill>
                <a:latin typeface="David" pitchFamily="2" charset="-79"/>
                <a:cs typeface="David" pitchFamily="2" charset="-79"/>
              </a:rPr>
              <a:t>לא</a:t>
            </a:r>
            <a:r>
              <a:rPr lang="he-IL" sz="2000" dirty="0">
                <a:solidFill>
                  <a:srgbClr val="002060"/>
                </a:solidFill>
                <a:latin typeface="David" pitchFamily="2" charset="-79"/>
                <a:cs typeface="David" pitchFamily="2" charset="-79"/>
              </a:rPr>
              <a:t> בדירות אל"ח/</a:t>
            </a:r>
            <a:r>
              <a:rPr lang="he-IL" sz="2000" b="1" u="sng" dirty="0">
                <a:solidFill>
                  <a:srgbClr val="002060"/>
                </a:solidFill>
                <a:latin typeface="David" pitchFamily="2" charset="-79"/>
                <a:cs typeface="David" pitchFamily="2" charset="-79"/>
              </a:rPr>
              <a:t>לא</a:t>
            </a:r>
            <a:r>
              <a:rPr lang="he-IL" sz="2000" dirty="0">
                <a:solidFill>
                  <a:srgbClr val="002060"/>
                </a:solidFill>
                <a:latin typeface="David" pitchFamily="2" charset="-79"/>
                <a:cs typeface="David" pitchFamily="2" charset="-79"/>
              </a:rPr>
              <a:t> בקיבוצים/</a:t>
            </a:r>
            <a:r>
              <a:rPr lang="he-IL" sz="2000" b="1" u="sng" dirty="0">
                <a:solidFill>
                  <a:srgbClr val="002060"/>
                </a:solidFill>
                <a:latin typeface="David" pitchFamily="2" charset="-79"/>
                <a:cs typeface="David" pitchFamily="2" charset="-79"/>
              </a:rPr>
              <a:t>לא</a:t>
            </a:r>
            <a:r>
              <a:rPr lang="he-IL" sz="2000" b="1" dirty="0">
                <a:solidFill>
                  <a:srgbClr val="002060"/>
                </a:solidFill>
                <a:latin typeface="David" pitchFamily="2" charset="-79"/>
                <a:cs typeface="David" pitchFamily="2" charset="-79"/>
              </a:rPr>
              <a:t> </a:t>
            </a:r>
            <a:r>
              <a:rPr lang="he-IL" sz="2000" dirty="0">
                <a:solidFill>
                  <a:srgbClr val="002060"/>
                </a:solidFill>
                <a:latin typeface="David" pitchFamily="2" charset="-79"/>
                <a:cs typeface="David" pitchFamily="2" charset="-79"/>
              </a:rPr>
              <a:t>במרכזי קליטה</a:t>
            </a:r>
          </a:p>
          <a:p>
            <a:pPr lvl="1">
              <a:lnSpc>
                <a:spcPct val="150000"/>
              </a:lnSpc>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המוצרים הינם יד ראשונה מהחנות</a:t>
            </a:r>
          </a:p>
          <a:p>
            <a:pPr lvl="1">
              <a:lnSpc>
                <a:spcPct val="150000"/>
              </a:lnSpc>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אין צורך להחזירם בסיום השירות</a:t>
            </a:r>
          </a:p>
          <a:p>
            <a:pPr lvl="1">
              <a:lnSpc>
                <a:spcPct val="150000"/>
              </a:lnSpc>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אין לתת "טיפ" לשליח!</a:t>
            </a:r>
          </a:p>
          <a:p>
            <a:pPr lvl="1">
              <a:lnSpc>
                <a:spcPct val="150000"/>
              </a:lnSpc>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עד 2 מוצרים לחייל בודד (לא חובה לקבל)</a:t>
            </a:r>
          </a:p>
        </p:txBody>
      </p:sp>
      <p:pic>
        <p:nvPicPr>
          <p:cNvPr id="171017" name="Picture 9" descr="094593215@26032009-3468"/>
          <p:cNvPicPr>
            <a:picLocks noChangeAspect="1" noChangeArrowheads="1"/>
          </p:cNvPicPr>
          <p:nvPr/>
        </p:nvPicPr>
        <p:blipFill>
          <a:blip r:embed="rId3"/>
          <a:srcRect/>
          <a:stretch>
            <a:fillRect/>
          </a:stretch>
        </p:blipFill>
        <p:spPr bwMode="auto">
          <a:xfrm rot="21343939">
            <a:off x="439058" y="2688709"/>
            <a:ext cx="2491104" cy="3637694"/>
          </a:xfrm>
          <a:prstGeom prst="rect">
            <a:avLst/>
          </a:prstGeom>
          <a:ln>
            <a:noFill/>
          </a:ln>
          <a:effectLst>
            <a:softEdge rad="112500"/>
          </a:effectLst>
        </p:spPr>
      </p:pic>
      <p:pic>
        <p:nvPicPr>
          <p:cNvPr id="171018" name="Picture 10" descr="094593215@26032009-346F"/>
          <p:cNvPicPr>
            <a:picLocks noChangeAspect="1" noChangeArrowheads="1"/>
          </p:cNvPicPr>
          <p:nvPr/>
        </p:nvPicPr>
        <p:blipFill>
          <a:blip r:embed="rId4"/>
          <a:srcRect/>
          <a:stretch>
            <a:fillRect/>
          </a:stretch>
        </p:blipFill>
        <p:spPr bwMode="auto">
          <a:xfrm rot="854325">
            <a:off x="3290357" y="3297496"/>
            <a:ext cx="1257787" cy="1437471"/>
          </a:xfrm>
          <a:prstGeom prst="rect">
            <a:avLst/>
          </a:prstGeom>
          <a:ln>
            <a:noFill/>
          </a:ln>
          <a:effectLst>
            <a:softEdge rad="112500"/>
          </a:effectLst>
        </p:spPr>
      </p:pic>
      <p:pic>
        <p:nvPicPr>
          <p:cNvPr id="171019" name="Picture 11" descr="094593215@26032009-3476"/>
          <p:cNvPicPr>
            <a:picLocks noChangeAspect="1" noChangeArrowheads="1"/>
          </p:cNvPicPr>
          <p:nvPr/>
        </p:nvPicPr>
        <p:blipFill>
          <a:blip r:embed="rId5"/>
          <a:srcRect/>
          <a:stretch>
            <a:fillRect/>
          </a:stretch>
        </p:blipFill>
        <p:spPr bwMode="auto">
          <a:xfrm>
            <a:off x="4207119" y="5460637"/>
            <a:ext cx="1824754" cy="1105786"/>
          </a:xfrm>
          <a:prstGeom prst="rect">
            <a:avLst/>
          </a:prstGeom>
          <a:ln>
            <a:noFill/>
          </a:ln>
          <a:effectLst>
            <a:softEdge rad="112500"/>
          </a:effectLst>
        </p:spPr>
      </p:pic>
      <p:pic>
        <p:nvPicPr>
          <p:cNvPr id="7" name="תמונה 6"/>
          <p:cNvPicPr>
            <a:picLocks noChangeAspect="1"/>
          </p:cNvPicPr>
          <p:nvPr/>
        </p:nvPicPr>
        <p:blipFill>
          <a:blip r:embed="rId6"/>
          <a:stretch>
            <a:fillRect/>
          </a:stretch>
        </p:blipFill>
        <p:spPr>
          <a:xfrm>
            <a:off x="157148" y="188641"/>
            <a:ext cx="893253" cy="844352"/>
          </a:xfrm>
          <a:prstGeom prst="rect">
            <a:avLst/>
          </a:prstGeom>
        </p:spPr>
      </p:pic>
      <p:sp>
        <p:nvSpPr>
          <p:cNvPr id="9" name="מלבן 8">
            <a:extLst>
              <a:ext uri="{FF2B5EF4-FFF2-40B4-BE49-F238E27FC236}">
                <a16:creationId xmlns:a16="http://schemas.microsoft.com/office/drawing/2014/main" xmlns="" id="{89B54C3C-0C13-475E-A119-3C597E928597}"/>
              </a:ext>
            </a:extLst>
          </p:cNvPr>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אפשרויות סיוע כלכלי </a:t>
            </a:r>
            <a:r>
              <a:rPr lang="he-IL" sz="2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(המשך)</a:t>
            </a:r>
          </a:p>
        </p:txBody>
      </p:sp>
    </p:spTree>
    <p:extLst>
      <p:ext uri="{BB962C8B-B14F-4D97-AF65-F5344CB8AC3E}">
        <p14:creationId xmlns:p14="http://schemas.microsoft.com/office/powerpoint/2010/main" val="7412550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withEffect">
                                  <p:stCondLst>
                                    <p:cond delay="0"/>
                                  </p:stCondLst>
                                  <p:childTnLst>
                                    <p:set>
                                      <p:cBhvr>
                                        <p:cTn id="6" dur="1" fill="hold">
                                          <p:stCondLst>
                                            <p:cond delay="0"/>
                                          </p:stCondLst>
                                        </p:cTn>
                                        <p:tgtEl>
                                          <p:spTgt spid="171017"/>
                                        </p:tgtEl>
                                        <p:attrNameLst>
                                          <p:attrName>style.visibility</p:attrName>
                                        </p:attrNameLst>
                                      </p:cBhvr>
                                      <p:to>
                                        <p:strVal val="visible"/>
                                      </p:to>
                                    </p:set>
                                    <p:anim calcmode="lin" valueType="num">
                                      <p:cBhvr>
                                        <p:cTn id="7" dur="1000" fill="hold"/>
                                        <p:tgtEl>
                                          <p:spTgt spid="171017"/>
                                        </p:tgtEl>
                                        <p:attrNameLst>
                                          <p:attrName>ppt_w</p:attrName>
                                        </p:attrNameLst>
                                      </p:cBhvr>
                                      <p:tavLst>
                                        <p:tav tm="0">
                                          <p:val>
                                            <p:fltVal val="0"/>
                                          </p:val>
                                        </p:tav>
                                        <p:tav tm="100000">
                                          <p:val>
                                            <p:strVal val="#ppt_w"/>
                                          </p:val>
                                        </p:tav>
                                      </p:tavLst>
                                    </p:anim>
                                    <p:anim calcmode="lin" valueType="num">
                                      <p:cBhvr>
                                        <p:cTn id="8" dur="1000" fill="hold"/>
                                        <p:tgtEl>
                                          <p:spTgt spid="171017"/>
                                        </p:tgtEl>
                                        <p:attrNameLst>
                                          <p:attrName>ppt_h</p:attrName>
                                        </p:attrNameLst>
                                      </p:cBhvr>
                                      <p:tavLst>
                                        <p:tav tm="0">
                                          <p:val>
                                            <p:fltVal val="0"/>
                                          </p:val>
                                        </p:tav>
                                        <p:tav tm="100000">
                                          <p:val>
                                            <p:strVal val="#ppt_h"/>
                                          </p:val>
                                        </p:tav>
                                      </p:tavLst>
                                    </p:anim>
                                    <p:anim calcmode="lin" valueType="num">
                                      <p:cBhvr>
                                        <p:cTn id="9" dur="1000" fill="hold"/>
                                        <p:tgtEl>
                                          <p:spTgt spid="17101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101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171018"/>
                                        </p:tgtEl>
                                        <p:attrNameLst>
                                          <p:attrName>style.visibility</p:attrName>
                                        </p:attrNameLst>
                                      </p:cBhvr>
                                      <p:to>
                                        <p:strVal val="visible"/>
                                      </p:to>
                                    </p:set>
                                    <p:anim calcmode="lin" valueType="num">
                                      <p:cBhvr>
                                        <p:cTn id="13" dur="1000" fill="hold"/>
                                        <p:tgtEl>
                                          <p:spTgt spid="171018"/>
                                        </p:tgtEl>
                                        <p:attrNameLst>
                                          <p:attrName>ppt_w</p:attrName>
                                        </p:attrNameLst>
                                      </p:cBhvr>
                                      <p:tavLst>
                                        <p:tav tm="0">
                                          <p:val>
                                            <p:fltVal val="0"/>
                                          </p:val>
                                        </p:tav>
                                        <p:tav tm="100000">
                                          <p:val>
                                            <p:strVal val="#ppt_w"/>
                                          </p:val>
                                        </p:tav>
                                      </p:tavLst>
                                    </p:anim>
                                    <p:anim calcmode="lin" valueType="num">
                                      <p:cBhvr>
                                        <p:cTn id="14" dur="1000" fill="hold"/>
                                        <p:tgtEl>
                                          <p:spTgt spid="171018"/>
                                        </p:tgtEl>
                                        <p:attrNameLst>
                                          <p:attrName>ppt_h</p:attrName>
                                        </p:attrNameLst>
                                      </p:cBhvr>
                                      <p:tavLst>
                                        <p:tav tm="0">
                                          <p:val>
                                            <p:fltVal val="0"/>
                                          </p:val>
                                        </p:tav>
                                        <p:tav tm="100000">
                                          <p:val>
                                            <p:strVal val="#ppt_h"/>
                                          </p:val>
                                        </p:tav>
                                      </p:tavLst>
                                    </p:anim>
                                    <p:anim calcmode="lin" valueType="num">
                                      <p:cBhvr>
                                        <p:cTn id="15" dur="1000" fill="hold"/>
                                        <p:tgtEl>
                                          <p:spTgt spid="171018"/>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71018"/>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171019"/>
                                        </p:tgtEl>
                                        <p:attrNameLst>
                                          <p:attrName>style.visibility</p:attrName>
                                        </p:attrNameLst>
                                      </p:cBhvr>
                                      <p:to>
                                        <p:strVal val="visible"/>
                                      </p:to>
                                    </p:set>
                                    <p:anim calcmode="lin" valueType="num">
                                      <p:cBhvr>
                                        <p:cTn id="19" dur="1000" fill="hold"/>
                                        <p:tgtEl>
                                          <p:spTgt spid="171019"/>
                                        </p:tgtEl>
                                        <p:attrNameLst>
                                          <p:attrName>ppt_w</p:attrName>
                                        </p:attrNameLst>
                                      </p:cBhvr>
                                      <p:tavLst>
                                        <p:tav tm="0">
                                          <p:val>
                                            <p:fltVal val="0"/>
                                          </p:val>
                                        </p:tav>
                                        <p:tav tm="100000">
                                          <p:val>
                                            <p:strVal val="#ppt_w"/>
                                          </p:val>
                                        </p:tav>
                                      </p:tavLst>
                                    </p:anim>
                                    <p:anim calcmode="lin" valueType="num">
                                      <p:cBhvr>
                                        <p:cTn id="20" dur="1000" fill="hold"/>
                                        <p:tgtEl>
                                          <p:spTgt spid="171019"/>
                                        </p:tgtEl>
                                        <p:attrNameLst>
                                          <p:attrName>ppt_h</p:attrName>
                                        </p:attrNameLst>
                                      </p:cBhvr>
                                      <p:tavLst>
                                        <p:tav tm="0">
                                          <p:val>
                                            <p:fltVal val="0"/>
                                          </p:val>
                                        </p:tav>
                                        <p:tav tm="100000">
                                          <p:val>
                                            <p:strVal val="#ppt_h"/>
                                          </p:val>
                                        </p:tav>
                                      </p:tavLst>
                                    </p:anim>
                                    <p:anim calcmode="lin" valueType="num">
                                      <p:cBhvr>
                                        <p:cTn id="21" dur="1000" fill="hold"/>
                                        <p:tgtEl>
                                          <p:spTgt spid="17101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7101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type="body" idx="1"/>
          </p:nvPr>
        </p:nvSpPr>
        <p:spPr>
          <a:xfrm>
            <a:off x="1991544" y="1340769"/>
            <a:ext cx="8229600" cy="4525963"/>
          </a:xfrm>
        </p:spPr>
        <p:txBody>
          <a:bodyPr>
            <a:normAutofit/>
          </a:bodyPr>
          <a:lstStyle/>
          <a:p>
            <a:pPr marL="609600" indent="-609600">
              <a:buNone/>
            </a:pPr>
            <a:endParaRPr lang="he-IL" sz="2200" dirty="0">
              <a:solidFill>
                <a:srgbClr val="2D2D8A"/>
              </a:solidFill>
              <a:latin typeface="David" pitchFamily="2" charset="-79"/>
              <a:cs typeface="David" pitchFamily="2" charset="-79"/>
            </a:endParaRPr>
          </a:p>
          <a:p>
            <a:pPr marL="914400" lvl="2" indent="0" eaLnBrk="0" hangingPunct="0">
              <a:lnSpc>
                <a:spcPct val="150000"/>
              </a:lnSpc>
              <a:buNone/>
              <a:defRPr/>
            </a:pPr>
            <a:r>
              <a:rPr lang="he-IL" sz="2000" u="sng" dirty="0">
                <a:cs typeface="David" pitchFamily="2" charset="-79"/>
              </a:rPr>
              <a:t> </a:t>
            </a:r>
          </a:p>
          <a:p>
            <a:pPr marL="609600" indent="-609600">
              <a:buNone/>
            </a:pPr>
            <a:r>
              <a:rPr lang="he-IL" sz="2200" dirty="0">
                <a:solidFill>
                  <a:srgbClr val="2D2D8A"/>
                </a:solidFill>
                <a:latin typeface="David" pitchFamily="2" charset="-79"/>
                <a:cs typeface="David" pitchFamily="2" charset="-79"/>
              </a:rPr>
              <a:t>       </a:t>
            </a:r>
          </a:p>
          <a:p>
            <a:pPr marL="609600" indent="-609600"/>
            <a:endParaRPr lang="he-IL" sz="2200" dirty="0">
              <a:solidFill>
                <a:srgbClr val="2D2D8A"/>
              </a:solidFill>
              <a:latin typeface="David" pitchFamily="2" charset="-79"/>
              <a:cs typeface="David" pitchFamily="2" charset="-79"/>
            </a:endParaRPr>
          </a:p>
          <a:p>
            <a:pPr lvl="1" eaLnBrk="1" hangingPunct="1">
              <a:buFontTx/>
              <a:buNone/>
            </a:pPr>
            <a:endParaRPr lang="en-US" sz="2200" dirty="0">
              <a:solidFill>
                <a:srgbClr val="2D2D8A"/>
              </a:solidFill>
              <a:latin typeface="David" pitchFamily="2" charset="-79"/>
              <a:cs typeface="David" pitchFamily="2" charset="-79"/>
            </a:endParaRPr>
          </a:p>
        </p:txBody>
      </p:sp>
      <p:sp>
        <p:nvSpPr>
          <p:cNvPr id="7" name="Rectangle 3"/>
          <p:cNvSpPr txBox="1">
            <a:spLocks noChangeArrowheads="1"/>
          </p:cNvSpPr>
          <p:nvPr/>
        </p:nvSpPr>
        <p:spPr>
          <a:xfrm>
            <a:off x="336885" y="1196752"/>
            <a:ext cx="9164180" cy="4896544"/>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תווי מפקד – תווי קנייה</a:t>
            </a:r>
          </a:p>
          <a:p>
            <a:pPr marL="400050" lvl="1" indent="0">
              <a:lnSpc>
                <a:spcPct val="150000"/>
              </a:lnSpc>
              <a:buClr>
                <a:schemeClr val="accent2">
                  <a:lumMod val="75000"/>
                </a:schemeClr>
              </a:buClr>
              <a:buSzPct val="90000"/>
              <a:buNone/>
            </a:pPr>
            <a:r>
              <a:rPr lang="he-IL" sz="2000" dirty="0">
                <a:solidFill>
                  <a:srgbClr val="002060"/>
                </a:solidFill>
                <a:latin typeface="David" pitchFamily="2" charset="-79"/>
                <a:cs typeface="David" pitchFamily="2" charset="-79"/>
              </a:rPr>
              <a:t>תווי קנייה ניתנים לחיילים המשרתים בכלל היחידות ובכל רמות הפעילות. </a:t>
            </a:r>
          </a:p>
          <a:p>
            <a:pPr marL="400050" lvl="1" indent="0">
              <a:lnSpc>
                <a:spcPct val="150000"/>
              </a:lnSpc>
              <a:buClr>
                <a:schemeClr val="accent2">
                  <a:lumMod val="75000"/>
                </a:schemeClr>
              </a:buClr>
              <a:buSzPct val="90000"/>
              <a:buNone/>
            </a:pPr>
            <a:r>
              <a:rPr lang="he-IL" sz="2000" b="1" dirty="0">
                <a:solidFill>
                  <a:srgbClr val="002060"/>
                </a:solidFill>
                <a:latin typeface="David" pitchFamily="2" charset="-79"/>
                <a:cs typeface="David" pitchFamily="2" charset="-79"/>
              </a:rPr>
              <a:t>עד 300 ₪ או עד 500 ₪ </a:t>
            </a:r>
            <a:r>
              <a:rPr lang="he-IL" sz="2000" dirty="0">
                <a:solidFill>
                  <a:srgbClr val="002060"/>
                </a:solidFill>
                <a:latin typeface="David" pitchFamily="2" charset="-79"/>
                <a:cs typeface="David" pitchFamily="2" charset="-79"/>
              </a:rPr>
              <a:t>- בהתאם לרמת הפעילות.</a:t>
            </a:r>
          </a:p>
          <a:p>
            <a:pPr marL="400050" lvl="1" indent="0">
              <a:lnSpc>
                <a:spcPct val="150000"/>
              </a:lnSpc>
              <a:buClr>
                <a:schemeClr val="accent2">
                  <a:lumMod val="75000"/>
                </a:schemeClr>
              </a:buClr>
              <a:buSzPct val="90000"/>
              <a:buNone/>
            </a:pPr>
            <a:r>
              <a:rPr lang="he-IL" sz="2000" b="1" dirty="0">
                <a:solidFill>
                  <a:srgbClr val="002060"/>
                </a:solidFill>
                <a:latin typeface="David" pitchFamily="2" charset="-79"/>
                <a:cs typeface="David" pitchFamily="2" charset="-79"/>
              </a:rPr>
              <a:t>עד 2,000 ₪ או עד 3,000 ₪</a:t>
            </a:r>
            <a:r>
              <a:rPr lang="he-IL" sz="2000" dirty="0">
                <a:solidFill>
                  <a:srgbClr val="002060"/>
                </a:solidFill>
                <a:latin typeface="David" pitchFamily="2" charset="-79"/>
                <a:cs typeface="David" pitchFamily="2" charset="-79"/>
              </a:rPr>
              <a:t> בשנה – בהתאם לרמ"פ.</a:t>
            </a:r>
            <a:r>
              <a:rPr lang="en-US" sz="2000" dirty="0">
                <a:solidFill>
                  <a:srgbClr val="002060"/>
                </a:solidFill>
                <a:latin typeface="David" pitchFamily="2" charset="-79"/>
                <a:cs typeface="David" pitchFamily="2" charset="-79"/>
              </a:rPr>
              <a:t/>
            </a:r>
            <a:br>
              <a:rPr lang="en-US" sz="2000" dirty="0">
                <a:solidFill>
                  <a:srgbClr val="002060"/>
                </a:solidFill>
                <a:latin typeface="David" pitchFamily="2" charset="-79"/>
                <a:cs typeface="David" pitchFamily="2" charset="-79"/>
              </a:rPr>
            </a:br>
            <a:r>
              <a:rPr lang="he-IL" sz="2000" dirty="0">
                <a:solidFill>
                  <a:srgbClr val="002060"/>
                </a:solidFill>
                <a:latin typeface="David" pitchFamily="2" charset="-79"/>
                <a:cs typeface="David" pitchFamily="2" charset="-79"/>
              </a:rPr>
              <a:t>מימוש התווים ברשת שופרסל, יש חסד, </a:t>
            </a:r>
            <a:r>
              <a:rPr lang="en-US" sz="2000" dirty="0">
                <a:solidFill>
                  <a:srgbClr val="002060"/>
                </a:solidFill>
                <a:latin typeface="David" pitchFamily="2" charset="-79"/>
                <a:cs typeface="David" pitchFamily="2" charset="-79"/>
              </a:rPr>
              <a:t>Be</a:t>
            </a:r>
            <a:r>
              <a:rPr lang="he-IL" sz="2000" dirty="0">
                <a:solidFill>
                  <a:srgbClr val="002060"/>
                </a:solidFill>
                <a:latin typeface="David" pitchFamily="2" charset="-79"/>
                <a:cs typeface="David" pitchFamily="2" charset="-79"/>
              </a:rPr>
              <a:t> פארם, </a:t>
            </a:r>
            <a:r>
              <a:rPr lang="he-IL" sz="2000" dirty="0" err="1">
                <a:solidFill>
                  <a:srgbClr val="002060"/>
                </a:solidFill>
                <a:latin typeface="David" pitchFamily="2" charset="-79"/>
                <a:cs typeface="David" pitchFamily="2" charset="-79"/>
              </a:rPr>
              <a:t>קואופ-שופ</a:t>
            </a:r>
            <a:r>
              <a:rPr lang="he-IL" sz="2000" dirty="0">
                <a:solidFill>
                  <a:srgbClr val="002060"/>
                </a:solidFill>
                <a:latin typeface="David" pitchFamily="2" charset="-79"/>
                <a:cs typeface="David" pitchFamily="2" charset="-79"/>
              </a:rPr>
              <a:t> וכוורת עם הצגת תעודת חוגר.</a:t>
            </a:r>
          </a:p>
          <a:p>
            <a:pPr marL="400050" lvl="1" indent="0">
              <a:lnSpc>
                <a:spcPct val="150000"/>
              </a:lnSpc>
              <a:buClr>
                <a:schemeClr val="accent2">
                  <a:lumMod val="75000"/>
                </a:schemeClr>
              </a:buClr>
              <a:buSzPct val="90000"/>
              <a:buNone/>
            </a:pPr>
            <a:r>
              <a:rPr lang="he-IL" sz="2000" dirty="0">
                <a:solidFill>
                  <a:srgbClr val="002060"/>
                </a:solidFill>
                <a:latin typeface="David" pitchFamily="2" charset="-79"/>
                <a:cs typeface="David" pitchFamily="2" charset="-79"/>
              </a:rPr>
              <a:t>מוקד תמיכה – 03-6132120</a:t>
            </a:r>
          </a:p>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מארזי מזון </a:t>
            </a:r>
          </a:p>
          <a:p>
            <a:pPr marL="400050" lvl="1" indent="0">
              <a:lnSpc>
                <a:spcPct val="150000"/>
              </a:lnSpc>
              <a:buClr>
                <a:schemeClr val="accent2">
                  <a:lumMod val="75000"/>
                </a:schemeClr>
              </a:buClr>
              <a:buSzPct val="90000"/>
              <a:buNone/>
            </a:pPr>
            <a:r>
              <a:rPr lang="he-IL" sz="2000" dirty="0">
                <a:solidFill>
                  <a:srgbClr val="002060"/>
                </a:solidFill>
                <a:latin typeface="David" pitchFamily="2" charset="-79"/>
                <a:cs typeface="David" pitchFamily="2" charset="-79"/>
              </a:rPr>
              <a:t>אסור לקנות מוצרי טבק ואלכוהול!</a:t>
            </a:r>
          </a:p>
          <a:p>
            <a:pPr marL="0" indent="0">
              <a:lnSpc>
                <a:spcPct val="110000"/>
              </a:lnSpc>
              <a:buNone/>
              <a:defRPr/>
            </a:pPr>
            <a:endParaRPr lang="he-IL" sz="2000" dirty="0">
              <a:solidFill>
                <a:schemeClr val="accent6">
                  <a:lumMod val="50000"/>
                </a:schemeClr>
              </a:solidFill>
              <a:latin typeface="David" pitchFamily="2" charset="-79"/>
              <a:cs typeface="David" pitchFamily="2" charset="-79"/>
            </a:endParaRPr>
          </a:p>
          <a:p>
            <a:pPr marL="609600" indent="-609600" algn="ctr">
              <a:lnSpc>
                <a:spcPct val="110000"/>
              </a:lnSpc>
              <a:buNone/>
            </a:pPr>
            <a:r>
              <a:rPr lang="he-IL" sz="2000" dirty="0">
                <a:solidFill>
                  <a:srgbClr val="002060"/>
                </a:solidFill>
                <a:latin typeface="David" pitchFamily="2" charset="-79"/>
                <a:cs typeface="David" pitchFamily="2" charset="-79"/>
              </a:rPr>
              <a:t>מענק אכ"א חריג – לאחר מיצוי כלל האפשרויות במסגרת הפיקוד/החיל. </a:t>
            </a:r>
          </a:p>
          <a:p>
            <a:pPr marL="609600" indent="-609600" algn="ctr">
              <a:lnSpc>
                <a:spcPct val="110000"/>
              </a:lnSpc>
              <a:buNone/>
            </a:pPr>
            <a:r>
              <a:rPr lang="he-IL" sz="2000" dirty="0">
                <a:solidFill>
                  <a:srgbClr val="002060"/>
                </a:solidFill>
                <a:latin typeface="David" pitchFamily="2" charset="-79"/>
                <a:cs typeface="David" pitchFamily="2" charset="-79"/>
              </a:rPr>
              <a:t>ניתן לקבל עד 10,000 ₪ מענק חריג.</a:t>
            </a:r>
          </a:p>
          <a:p>
            <a:pPr marL="0" indent="0">
              <a:lnSpc>
                <a:spcPct val="110000"/>
              </a:lnSpc>
              <a:buNone/>
              <a:defRPr/>
            </a:pPr>
            <a:r>
              <a:rPr lang="en-US" sz="2000" dirty="0">
                <a:solidFill>
                  <a:schemeClr val="accent6">
                    <a:lumMod val="50000"/>
                  </a:schemeClr>
                </a:solidFill>
                <a:latin typeface="David" pitchFamily="2" charset="-79"/>
                <a:cs typeface="David" pitchFamily="2" charset="-79"/>
              </a:rPr>
              <a:t/>
            </a:r>
            <a:br>
              <a:rPr lang="en-US" sz="2000" dirty="0">
                <a:solidFill>
                  <a:schemeClr val="accent6">
                    <a:lumMod val="50000"/>
                  </a:schemeClr>
                </a:solidFill>
                <a:latin typeface="David" pitchFamily="2" charset="-79"/>
                <a:cs typeface="David" pitchFamily="2" charset="-79"/>
              </a:rPr>
            </a:br>
            <a:endParaRPr lang="he-IL" sz="2000" dirty="0">
              <a:solidFill>
                <a:srgbClr val="2D2D8A"/>
              </a:solidFill>
              <a:latin typeface="David" pitchFamily="2" charset="-79"/>
              <a:cs typeface="David" pitchFamily="2" charset="-79"/>
            </a:endParaRPr>
          </a:p>
        </p:txBody>
      </p:sp>
      <p:pic>
        <p:nvPicPr>
          <p:cNvPr id="5" name="תמונה 4"/>
          <p:cNvPicPr>
            <a:picLocks noChangeAspect="1"/>
          </p:cNvPicPr>
          <p:nvPr/>
        </p:nvPicPr>
        <p:blipFill>
          <a:blip r:embed="rId3"/>
          <a:stretch>
            <a:fillRect/>
          </a:stretch>
        </p:blipFill>
        <p:spPr>
          <a:xfrm>
            <a:off x="157148" y="188641"/>
            <a:ext cx="893253" cy="844352"/>
          </a:xfrm>
          <a:prstGeom prst="rect">
            <a:avLst/>
          </a:prstGeom>
        </p:spPr>
      </p:pic>
      <p:sp>
        <p:nvSpPr>
          <p:cNvPr id="6" name="מלבן 5">
            <a:extLst>
              <a:ext uri="{FF2B5EF4-FFF2-40B4-BE49-F238E27FC236}">
                <a16:creationId xmlns:a16="http://schemas.microsoft.com/office/drawing/2014/main" xmlns="" id="{89B54C3C-0C13-475E-A119-3C597E928597}"/>
              </a:ext>
            </a:extLst>
          </p:cNvPr>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אפשרויות סיוע כלכלי </a:t>
            </a:r>
            <a:r>
              <a:rPr lang="he-IL" sz="2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(המשך)</a:t>
            </a:r>
          </a:p>
        </p:txBody>
      </p:sp>
      <p:sp>
        <p:nvSpPr>
          <p:cNvPr id="2" name="מלבן 1"/>
          <p:cNvSpPr/>
          <p:nvPr/>
        </p:nvSpPr>
        <p:spPr>
          <a:xfrm>
            <a:off x="1499191" y="5656521"/>
            <a:ext cx="6953693" cy="8825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10800949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type="body" idx="1"/>
          </p:nvPr>
        </p:nvSpPr>
        <p:spPr>
          <a:xfrm>
            <a:off x="340242" y="1031777"/>
            <a:ext cx="9267446" cy="4885160"/>
          </a:xfrm>
        </p:spPr>
        <p:txBody>
          <a:bodyPr>
            <a:noAutofit/>
          </a:bodyPr>
          <a:lstStyle/>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עזרה בסעד משפטי</a:t>
            </a:r>
          </a:p>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טיפול שיניים פרוטתי</a:t>
            </a:r>
          </a:p>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סיוע במימון כרטיס טיסה לביקור הורים</a:t>
            </a:r>
          </a:p>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החזר הוצאות נסיעה לחיילים המתגוררים בישובים חסרי תחבורה ציבורית</a:t>
            </a:r>
          </a:p>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הלנות בבית החייל מטעמי פרט</a:t>
            </a:r>
          </a:p>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הקלות בתנאי שירות (</a:t>
            </a:r>
            <a:r>
              <a:rPr lang="he-IL" sz="2400" dirty="0" err="1">
                <a:solidFill>
                  <a:srgbClr val="002060"/>
                </a:solidFill>
                <a:latin typeface="David" pitchFamily="2" charset="-79"/>
                <a:cs typeface="David" pitchFamily="2" charset="-79"/>
              </a:rPr>
              <a:t>הת"ש</a:t>
            </a:r>
            <a:r>
              <a:rPr lang="he-IL" sz="2400" dirty="0">
                <a:solidFill>
                  <a:srgbClr val="002060"/>
                </a:solidFill>
                <a:latin typeface="David" pitchFamily="2" charset="-79"/>
                <a:cs typeface="David" pitchFamily="2" charset="-79"/>
              </a:rPr>
              <a:t>) באופן חריג </a:t>
            </a:r>
          </a:p>
          <a:p>
            <a:pPr>
              <a:lnSpc>
                <a:spcPct val="150000"/>
              </a:lnSpc>
              <a:buClr>
                <a:schemeClr val="accent2">
                  <a:lumMod val="75000"/>
                </a:schemeClr>
              </a:buClr>
              <a:buSzPct val="90000"/>
              <a:buFont typeface="Wingdings" panose="05000000000000000000" pitchFamily="2" charset="2"/>
              <a:buChar char="§"/>
            </a:pPr>
            <a:r>
              <a:rPr lang="he-IL" sz="2400" dirty="0">
                <a:solidFill>
                  <a:srgbClr val="002060"/>
                </a:solidFill>
                <a:latin typeface="David" pitchFamily="2" charset="-79"/>
                <a:cs typeface="David" pitchFamily="2" charset="-79"/>
              </a:rPr>
              <a:t>קיצור שירות מטעמי פרט -  בעיה כלכלית חמורה או מצב רפואי של אחד ההורים המצריך את נוכחותו התמידית של החייל לאחר שנוצלו אופציות הסיוע הניתנות לו ביחידה</a:t>
            </a:r>
          </a:p>
          <a:p>
            <a:pPr marL="0" indent="0">
              <a:lnSpc>
                <a:spcPct val="150000"/>
              </a:lnSpc>
              <a:buClr>
                <a:schemeClr val="accent2">
                  <a:lumMod val="75000"/>
                </a:schemeClr>
              </a:buClr>
              <a:buSzPct val="90000"/>
              <a:buNone/>
            </a:pPr>
            <a:endParaRPr lang="he-IL" sz="1400" dirty="0">
              <a:solidFill>
                <a:srgbClr val="002060"/>
              </a:solidFill>
              <a:latin typeface="David" pitchFamily="2" charset="-79"/>
              <a:cs typeface="David" pitchFamily="2" charset="-79"/>
            </a:endParaRPr>
          </a:p>
          <a:p>
            <a:pPr marL="0" indent="0">
              <a:lnSpc>
                <a:spcPct val="150000"/>
              </a:lnSpc>
              <a:buClr>
                <a:schemeClr val="accent2">
                  <a:lumMod val="75000"/>
                </a:schemeClr>
              </a:buClr>
              <a:buSzPct val="90000"/>
              <a:buNone/>
            </a:pPr>
            <a:endParaRPr lang="he-IL" sz="1200" dirty="0">
              <a:solidFill>
                <a:srgbClr val="002060"/>
              </a:solidFill>
              <a:latin typeface="David" pitchFamily="2" charset="-79"/>
              <a:cs typeface="David" pitchFamily="2" charset="-79"/>
            </a:endParaRPr>
          </a:p>
          <a:p>
            <a:pPr marL="609600" indent="-609600">
              <a:lnSpc>
                <a:spcPct val="110000"/>
              </a:lnSpc>
              <a:buNone/>
            </a:pPr>
            <a:r>
              <a:rPr lang="he-IL" sz="1200" dirty="0">
                <a:solidFill>
                  <a:srgbClr val="002060"/>
                </a:solidFill>
                <a:latin typeface="David" pitchFamily="2" charset="-79"/>
                <a:cs typeface="David" pitchFamily="2" charset="-79"/>
              </a:rPr>
              <a:t>  </a:t>
            </a:r>
          </a:p>
        </p:txBody>
      </p:sp>
      <p:pic>
        <p:nvPicPr>
          <p:cNvPr id="4" name="תמונה 3"/>
          <p:cNvPicPr>
            <a:picLocks noChangeAspect="1"/>
          </p:cNvPicPr>
          <p:nvPr/>
        </p:nvPicPr>
        <p:blipFill>
          <a:blip r:embed="rId3"/>
          <a:stretch>
            <a:fillRect/>
          </a:stretch>
        </p:blipFill>
        <p:spPr>
          <a:xfrm>
            <a:off x="157148" y="188641"/>
            <a:ext cx="893253" cy="844352"/>
          </a:xfrm>
          <a:prstGeom prst="rect">
            <a:avLst/>
          </a:prstGeom>
        </p:spPr>
      </p:pic>
      <p:sp>
        <p:nvSpPr>
          <p:cNvPr id="5" name="מלבן 4">
            <a:extLst>
              <a:ext uri="{FF2B5EF4-FFF2-40B4-BE49-F238E27FC236}">
                <a16:creationId xmlns:a16="http://schemas.microsoft.com/office/drawing/2014/main" xmlns="" id="{89B54C3C-0C13-475E-A119-3C597E928597}"/>
              </a:ext>
            </a:extLst>
          </p:cNvPr>
          <p:cNvSpPr/>
          <p:nvPr/>
        </p:nvSpPr>
        <p:spPr>
          <a:xfrm>
            <a:off x="0" y="16114"/>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בקשות נוספות</a:t>
            </a:r>
            <a:endParaRPr lang="he-IL" sz="2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20374502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דיאגרמה 6">
            <a:extLst>
              <a:ext uri="{FF2B5EF4-FFF2-40B4-BE49-F238E27FC236}">
                <a16:creationId xmlns:a16="http://schemas.microsoft.com/office/drawing/2014/main" xmlns="" id="{594FEF80-426C-438C-8E4B-925C16A2A477}"/>
              </a:ext>
            </a:extLst>
          </p:cNvPr>
          <p:cNvGraphicFramePr/>
          <p:nvPr/>
        </p:nvGraphicFramePr>
        <p:xfrm>
          <a:off x="1524001" y="2512381"/>
          <a:ext cx="6963299" cy="4229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ectangle 3">
            <a:extLst>
              <a:ext uri="{FF2B5EF4-FFF2-40B4-BE49-F238E27FC236}">
                <a16:creationId xmlns:a16="http://schemas.microsoft.com/office/drawing/2014/main" xmlns="" id="{37138150-E22F-46E5-9B7F-51EB4E170E8D}"/>
              </a:ext>
            </a:extLst>
          </p:cNvPr>
          <p:cNvSpPr txBox="1">
            <a:spLocks noChangeArrowheads="1"/>
          </p:cNvSpPr>
          <p:nvPr/>
        </p:nvSpPr>
        <p:spPr>
          <a:xfrm>
            <a:off x="1262586" y="697304"/>
            <a:ext cx="8229600" cy="5073650"/>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Clr>
                <a:schemeClr val="accent2">
                  <a:lumMod val="75000"/>
                </a:schemeClr>
              </a:buClr>
              <a:buSzPct val="90000"/>
              <a:buFont typeface="Wingdings 2" panose="05020102010507070707" pitchFamily="18" charset="2"/>
              <a:buChar char="ê"/>
            </a:pPr>
            <a:r>
              <a:rPr lang="he-IL" sz="2200" b="1" u="sng" dirty="0">
                <a:solidFill>
                  <a:srgbClr val="002060"/>
                </a:solidFill>
                <a:latin typeface="David" pitchFamily="2" charset="-79"/>
                <a:cs typeface="David" pitchFamily="2" charset="-79"/>
              </a:rPr>
              <a:t>הקלות בתנאי שירות (חריג מאד עבור החיילים הבודדים)</a:t>
            </a:r>
          </a:p>
          <a:p>
            <a:pPr marL="400050" lvl="1" indent="0">
              <a:lnSpc>
                <a:spcPct val="150000"/>
              </a:lnSpc>
              <a:spcBef>
                <a:spcPts val="0"/>
              </a:spcBef>
              <a:buNone/>
              <a:defRPr/>
            </a:pPr>
            <a:r>
              <a:rPr lang="he-IL" sz="2000" dirty="0">
                <a:solidFill>
                  <a:srgbClr val="002060"/>
                </a:solidFill>
                <a:latin typeface="David" pitchFamily="34" charset="-79"/>
                <a:cs typeface="David" pitchFamily="34" charset="-79"/>
              </a:rPr>
              <a:t>במקור, מענה לצורכי משפחתו (קרבה מדרגה ראשונה) של החייל המחייבים את נוכחותו בבית לאור הנסיבות (בעיות סוציאליות, רפואיות או אישיות), </a:t>
            </a:r>
            <a:r>
              <a:rPr lang="en-US" sz="2000" dirty="0">
                <a:solidFill>
                  <a:srgbClr val="002060"/>
                </a:solidFill>
                <a:latin typeface="David" pitchFamily="34" charset="-79"/>
                <a:cs typeface="David" pitchFamily="34" charset="-79"/>
              </a:rPr>
              <a:t/>
            </a:r>
            <a:br>
              <a:rPr lang="en-US" sz="2000" dirty="0">
                <a:solidFill>
                  <a:srgbClr val="002060"/>
                </a:solidFill>
                <a:latin typeface="David" pitchFamily="34" charset="-79"/>
                <a:cs typeface="David" pitchFamily="34" charset="-79"/>
              </a:rPr>
            </a:br>
            <a:r>
              <a:rPr lang="he-IL" sz="2000" dirty="0">
                <a:solidFill>
                  <a:srgbClr val="002060"/>
                </a:solidFill>
                <a:latin typeface="David" pitchFamily="34" charset="-79"/>
                <a:cs typeface="David" pitchFamily="34" charset="-79"/>
              </a:rPr>
              <a:t>זאת על מנת שהחייל יוכל לסעוד את קרוב משפחתו הזקוק לעזרתו. </a:t>
            </a:r>
          </a:p>
          <a:p>
            <a:pPr marL="400050" lvl="1" indent="0">
              <a:lnSpc>
                <a:spcPct val="150000"/>
              </a:lnSpc>
              <a:spcBef>
                <a:spcPts val="0"/>
              </a:spcBef>
              <a:buNone/>
              <a:defRPr/>
            </a:pPr>
            <a:r>
              <a:rPr lang="he-IL" sz="2000" u="sng" dirty="0">
                <a:solidFill>
                  <a:srgbClr val="002060"/>
                </a:solidFill>
                <a:latin typeface="David" pitchFamily="34" charset="-79"/>
                <a:cs typeface="David" pitchFamily="34" charset="-79"/>
              </a:rPr>
              <a:t>במקרים חריגים </a:t>
            </a:r>
            <a:r>
              <a:rPr lang="he-IL" sz="2000" dirty="0">
                <a:solidFill>
                  <a:srgbClr val="002060"/>
                </a:solidFill>
                <a:latin typeface="David" pitchFamily="34" charset="-79"/>
                <a:cs typeface="David" pitchFamily="34" charset="-79"/>
              </a:rPr>
              <a:t>ניתן לאשר הת"ש לטובת בעיה כלכלית או עבור סבא/סבתא.</a:t>
            </a:r>
          </a:p>
          <a:p>
            <a:pPr algn="just">
              <a:lnSpc>
                <a:spcPct val="110000"/>
              </a:lnSpc>
              <a:buFontTx/>
              <a:buNone/>
            </a:pPr>
            <a:endParaRPr lang="he-IL" sz="2200" dirty="0">
              <a:solidFill>
                <a:srgbClr val="002060"/>
              </a:solidFill>
              <a:latin typeface="David" pitchFamily="2" charset="-79"/>
              <a:cs typeface="David" pitchFamily="2" charset="-79"/>
            </a:endParaRPr>
          </a:p>
          <a:p>
            <a:pPr algn="just">
              <a:lnSpc>
                <a:spcPct val="110000"/>
              </a:lnSpc>
              <a:buFontTx/>
              <a:buNone/>
            </a:pPr>
            <a:endParaRPr lang="he-IL" sz="2200" dirty="0">
              <a:solidFill>
                <a:srgbClr val="002060"/>
              </a:solidFill>
              <a:latin typeface="David" pitchFamily="2" charset="-79"/>
              <a:cs typeface="David" pitchFamily="2" charset="-79"/>
            </a:endParaRPr>
          </a:p>
        </p:txBody>
      </p:sp>
      <p:sp>
        <p:nvSpPr>
          <p:cNvPr id="5" name="מלבן 4">
            <a:extLst>
              <a:ext uri="{FF2B5EF4-FFF2-40B4-BE49-F238E27FC236}">
                <a16:creationId xmlns:a16="http://schemas.microsoft.com/office/drawing/2014/main" xmlns="" id="{CE2A13C6-1895-4C1F-8678-07C62914761A}"/>
              </a:ext>
            </a:extLst>
          </p:cNvPr>
          <p:cNvSpPr/>
          <p:nvPr/>
        </p:nvSpPr>
        <p:spPr>
          <a:xfrm>
            <a:off x="866398" y="6056252"/>
            <a:ext cx="8451543" cy="400110"/>
          </a:xfrm>
          <a:prstGeom prst="rect">
            <a:avLst/>
          </a:prstGeom>
          <a:solidFill>
            <a:schemeClr val="bg1">
              <a:lumMod val="75000"/>
            </a:schemeClr>
          </a:solidFill>
          <a:ln>
            <a:solidFill>
              <a:schemeClr val="accent2">
                <a:lumMod val="75000"/>
              </a:schemeClr>
            </a:solid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square" rtlCol="1">
            <a:spAutoFit/>
          </a:bodyPr>
          <a:lstStyle/>
          <a:p>
            <a:pPr algn="ctr" rtl="1"/>
            <a:r>
              <a:rPr lang="he-IL" sz="2000" b="1" dirty="0">
                <a:solidFill>
                  <a:srgbClr val="002060"/>
                </a:solidFill>
                <a:latin typeface="David" pitchFamily="34" charset="-79"/>
                <a:cs typeface="David" pitchFamily="34" charset="-79"/>
              </a:rPr>
              <a:t>שינוי שיבוץ, הקלה בתעסוקה מבצעית, הגברת כוננות, יציאה מהבסיס בשגרה </a:t>
            </a:r>
          </a:p>
        </p:txBody>
      </p:sp>
      <p:pic>
        <p:nvPicPr>
          <p:cNvPr id="6" name="תמונה 5"/>
          <p:cNvPicPr>
            <a:picLocks noChangeAspect="1"/>
          </p:cNvPicPr>
          <p:nvPr/>
        </p:nvPicPr>
        <p:blipFill>
          <a:blip r:embed="rId7"/>
          <a:stretch>
            <a:fillRect/>
          </a:stretch>
        </p:blipFill>
        <p:spPr>
          <a:xfrm>
            <a:off x="157148" y="188641"/>
            <a:ext cx="893253" cy="844352"/>
          </a:xfrm>
          <a:prstGeom prst="rect">
            <a:avLst/>
          </a:prstGeom>
        </p:spPr>
      </p:pic>
    </p:spTree>
    <p:extLst>
      <p:ext uri="{BB962C8B-B14F-4D97-AF65-F5344CB8AC3E}">
        <p14:creationId xmlns:p14="http://schemas.microsoft.com/office/powerpoint/2010/main" val="38803155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xmlns="" id="{1CFA1A20-103E-436C-BABE-71A0169348B6}"/>
              </a:ext>
            </a:extLst>
          </p:cNvPr>
          <p:cNvSpPr txBox="1">
            <a:spLocks noChangeArrowheads="1"/>
          </p:cNvSpPr>
          <p:nvPr/>
        </p:nvSpPr>
        <p:spPr>
          <a:xfrm>
            <a:off x="323088" y="607668"/>
            <a:ext cx="9555480" cy="581446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הקלות בתנאי שירות - המשך</a:t>
            </a:r>
          </a:p>
          <a:p>
            <a:pPr lvl="1">
              <a:lnSpc>
                <a:spcPct val="170000"/>
              </a:lnSpc>
              <a:spcBef>
                <a:spcPts val="0"/>
              </a:spcBef>
              <a:buClr>
                <a:srgbClr val="002060"/>
              </a:buClr>
              <a:buFont typeface="Wingdings" panose="05000000000000000000" pitchFamily="2" charset="2"/>
              <a:buChar char="§"/>
              <a:defRPr/>
            </a:pPr>
            <a:r>
              <a:rPr lang="he-IL" sz="2000" b="1" dirty="0">
                <a:solidFill>
                  <a:srgbClr val="002060"/>
                </a:solidFill>
                <a:latin typeface="David" pitchFamily="34" charset="-79"/>
                <a:cs typeface="David" pitchFamily="34" charset="-79"/>
              </a:rPr>
              <a:t>שינוי שיבוץ -</a:t>
            </a:r>
            <a:r>
              <a:rPr lang="he-IL" sz="2000" dirty="0">
                <a:solidFill>
                  <a:srgbClr val="002060"/>
                </a:solidFill>
                <a:latin typeface="David" pitchFamily="34" charset="-79"/>
                <a:cs typeface="David" pitchFamily="34" charset="-79"/>
              </a:rPr>
              <a:t> במקרים של </a:t>
            </a:r>
            <a:r>
              <a:rPr lang="he-IL" sz="2000" dirty="0" err="1">
                <a:solidFill>
                  <a:srgbClr val="002060"/>
                </a:solidFill>
                <a:latin typeface="David" pitchFamily="34" charset="-79"/>
                <a:cs typeface="David" pitchFamily="34" charset="-79"/>
              </a:rPr>
              <a:t>הת"ש</a:t>
            </a:r>
            <a:r>
              <a:rPr lang="he-IL" sz="2000" dirty="0">
                <a:solidFill>
                  <a:srgbClr val="002060"/>
                </a:solidFill>
                <a:latin typeface="David" pitchFamily="34" charset="-79"/>
                <a:cs typeface="David" pitchFamily="34" charset="-79"/>
              </a:rPr>
              <a:t> 3 ומעלה כאשר מקום מגורי החייל מרוחקים                      מעל 100 ק"מ מהיחידה</a:t>
            </a:r>
          </a:p>
          <a:p>
            <a:pPr lvl="1">
              <a:lnSpc>
                <a:spcPct val="170000"/>
              </a:lnSpc>
              <a:spcBef>
                <a:spcPts val="0"/>
              </a:spcBef>
              <a:buClr>
                <a:srgbClr val="002060"/>
              </a:buClr>
              <a:buFont typeface="Wingdings" panose="05000000000000000000" pitchFamily="2" charset="2"/>
              <a:buChar char="§"/>
              <a:defRPr/>
            </a:pPr>
            <a:r>
              <a:rPr lang="he-IL" sz="2000" b="1" dirty="0">
                <a:solidFill>
                  <a:srgbClr val="002060"/>
                </a:solidFill>
                <a:latin typeface="David" pitchFamily="34" charset="-79"/>
                <a:cs typeface="David" pitchFamily="34" charset="-79"/>
              </a:rPr>
              <a:t>תעסוקה מבצעית -</a:t>
            </a:r>
            <a:r>
              <a:rPr lang="he-IL" sz="2000" dirty="0">
                <a:solidFill>
                  <a:srgbClr val="002060"/>
                </a:solidFill>
                <a:latin typeface="David" pitchFamily="34" charset="-79"/>
                <a:cs typeface="David" pitchFamily="34" charset="-79"/>
              </a:rPr>
              <a:t> חיילים הזכאים להקלות 1,2,3 יוכלו לבצע תעסוקה מבצעית עד 14 יום בשנת שירות, ברצף או במצטבר. חיילים הזכאים להקלת ת"ש מסוג 7 לא יבצעו תעסוקה מבצעית כלל (בחיל האוויר – הת"ש 5,7 פטורים)</a:t>
            </a:r>
          </a:p>
          <a:p>
            <a:pPr lvl="1">
              <a:lnSpc>
                <a:spcPct val="170000"/>
              </a:lnSpc>
              <a:spcBef>
                <a:spcPts val="0"/>
              </a:spcBef>
              <a:buClr>
                <a:srgbClr val="002060"/>
              </a:buClr>
              <a:buFont typeface="Wingdings" panose="05000000000000000000" pitchFamily="2" charset="2"/>
              <a:buChar char="§"/>
              <a:defRPr/>
            </a:pPr>
            <a:r>
              <a:rPr lang="he-IL" sz="2000" b="1" dirty="0">
                <a:solidFill>
                  <a:srgbClr val="002060"/>
                </a:solidFill>
                <a:latin typeface="David" pitchFamily="34" charset="-79"/>
                <a:cs typeface="David" pitchFamily="34" charset="-79"/>
              </a:rPr>
              <a:t>הגברת כוננות –</a:t>
            </a:r>
            <a:r>
              <a:rPr lang="he-IL" sz="2000" dirty="0">
                <a:solidFill>
                  <a:srgbClr val="002060"/>
                </a:solidFill>
                <a:latin typeface="David" pitchFamily="34" charset="-79"/>
                <a:cs typeface="David" pitchFamily="34" charset="-79"/>
              </a:rPr>
              <a:t> בסמכות מפקד </a:t>
            </a:r>
            <a:r>
              <a:rPr lang="he-IL" sz="2000" u="sng" dirty="0">
                <a:solidFill>
                  <a:srgbClr val="002060"/>
                </a:solidFill>
                <a:latin typeface="David" pitchFamily="34" charset="-79"/>
                <a:cs typeface="David" pitchFamily="34" charset="-79"/>
              </a:rPr>
              <a:t>בדרגת סא"ל </a:t>
            </a:r>
            <a:r>
              <a:rPr lang="he-IL" sz="2000" dirty="0">
                <a:solidFill>
                  <a:srgbClr val="002060"/>
                </a:solidFill>
                <a:latin typeface="David" pitchFamily="34" charset="-79"/>
                <a:cs typeface="David" pitchFamily="34" charset="-79"/>
              </a:rPr>
              <a:t>למנוע מחייל מימוש הקלות ת"ש באופן חד פעמי (סיום תקופה, מטווחים וכו'). בסמכות מפקד </a:t>
            </a:r>
            <a:r>
              <a:rPr lang="he-IL" sz="2000" u="sng" dirty="0">
                <a:solidFill>
                  <a:srgbClr val="002060"/>
                </a:solidFill>
                <a:latin typeface="David" pitchFamily="34" charset="-79"/>
                <a:cs typeface="David" pitchFamily="34" charset="-79"/>
              </a:rPr>
              <a:t>בדרגת אל"מ </a:t>
            </a:r>
            <a:r>
              <a:rPr lang="he-IL" sz="2000" dirty="0">
                <a:solidFill>
                  <a:srgbClr val="002060"/>
                </a:solidFill>
                <a:latin typeface="David" pitchFamily="34" charset="-79"/>
                <a:cs typeface="David" pitchFamily="34" charset="-79"/>
              </a:rPr>
              <a:t>למנוע מחייל מימוש הקלות ת"ש להן זכאי במידה וקיימת ביחידה הגברת כוננות או תרג"ח</a:t>
            </a:r>
          </a:p>
          <a:p>
            <a:pPr lvl="1">
              <a:lnSpc>
                <a:spcPct val="170000"/>
              </a:lnSpc>
              <a:spcBef>
                <a:spcPts val="0"/>
              </a:spcBef>
              <a:buClr>
                <a:srgbClr val="002060"/>
              </a:buClr>
              <a:buFont typeface="Wingdings" panose="05000000000000000000" pitchFamily="2" charset="2"/>
              <a:buChar char="§"/>
              <a:defRPr/>
            </a:pPr>
            <a:r>
              <a:rPr lang="he-IL" sz="2000" dirty="0">
                <a:solidFill>
                  <a:srgbClr val="002060"/>
                </a:solidFill>
                <a:latin typeface="David" pitchFamily="34" charset="-79"/>
                <a:cs typeface="David" pitchFamily="34" charset="-79"/>
              </a:rPr>
              <a:t>חייל הזכאי הת"ש ישוחרר ביום מימוש ההקלות לכל המאוחר בשעה 17:30 באופן בו יגיע לביתו עד השעה 20:00</a:t>
            </a:r>
            <a:endParaRPr lang="en-US" sz="2000" dirty="0">
              <a:solidFill>
                <a:srgbClr val="002060"/>
              </a:solidFill>
              <a:latin typeface="David" pitchFamily="34" charset="-79"/>
              <a:cs typeface="David" pitchFamily="34" charset="-79"/>
            </a:endParaRPr>
          </a:p>
          <a:p>
            <a:pPr algn="just">
              <a:lnSpc>
                <a:spcPct val="110000"/>
              </a:lnSpc>
              <a:buFontTx/>
              <a:buNone/>
            </a:pPr>
            <a:endParaRPr lang="he-IL" sz="2000" dirty="0">
              <a:solidFill>
                <a:srgbClr val="002060"/>
              </a:solidFill>
              <a:latin typeface="David" pitchFamily="2" charset="-79"/>
              <a:cs typeface="David" pitchFamily="2" charset="-79"/>
            </a:endParaRPr>
          </a:p>
          <a:p>
            <a:pPr algn="just">
              <a:lnSpc>
                <a:spcPct val="110000"/>
              </a:lnSpc>
              <a:buFontTx/>
              <a:buNone/>
            </a:pPr>
            <a:endParaRPr lang="he-IL" sz="2000" dirty="0">
              <a:solidFill>
                <a:srgbClr val="002060"/>
              </a:solidFill>
              <a:latin typeface="David" pitchFamily="2" charset="-79"/>
              <a:cs typeface="David" pitchFamily="2" charset="-79"/>
            </a:endParaRPr>
          </a:p>
        </p:txBody>
      </p:sp>
      <p:pic>
        <p:nvPicPr>
          <p:cNvPr id="4" name="תמונה 3"/>
          <p:cNvPicPr>
            <a:picLocks noChangeAspect="1"/>
          </p:cNvPicPr>
          <p:nvPr/>
        </p:nvPicPr>
        <p:blipFill>
          <a:blip r:embed="rId2"/>
          <a:stretch>
            <a:fillRect/>
          </a:stretch>
        </p:blipFill>
        <p:spPr>
          <a:xfrm>
            <a:off x="157148" y="188641"/>
            <a:ext cx="893253" cy="844352"/>
          </a:xfrm>
          <a:prstGeom prst="rect">
            <a:avLst/>
          </a:prstGeom>
        </p:spPr>
      </p:pic>
    </p:spTree>
    <p:extLst>
      <p:ext uri="{BB962C8B-B14F-4D97-AF65-F5344CB8AC3E}">
        <p14:creationId xmlns:p14="http://schemas.microsoft.com/office/powerpoint/2010/main" val="879736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Grp="1" noChangeArrowheads="1"/>
          </p:cNvSpPr>
          <p:nvPr>
            <p:ph type="body" idx="1"/>
          </p:nvPr>
        </p:nvSpPr>
        <p:spPr>
          <a:xfrm>
            <a:off x="765544" y="1207014"/>
            <a:ext cx="8365870" cy="5276913"/>
          </a:xfrm>
        </p:spPr>
        <p:txBody>
          <a:bodyPr>
            <a:noAutofit/>
          </a:bodyPr>
          <a:lstStyle/>
          <a:p>
            <a:pPr>
              <a:lnSpc>
                <a:spcPct val="110000"/>
              </a:lnSpc>
            </a:pPr>
            <a:r>
              <a:rPr lang="he-IL" sz="2000" dirty="0">
                <a:solidFill>
                  <a:srgbClr val="002060"/>
                </a:solidFill>
                <a:latin typeface="David" pitchFamily="2" charset="-79"/>
                <a:cs typeface="David" pitchFamily="2" charset="-79"/>
              </a:rPr>
              <a:t>הריון/פוריות </a:t>
            </a:r>
          </a:p>
          <a:p>
            <a:pPr>
              <a:lnSpc>
                <a:spcPct val="110000"/>
              </a:lnSpc>
            </a:pPr>
            <a:r>
              <a:rPr lang="he-IL" sz="2000" dirty="0">
                <a:solidFill>
                  <a:srgbClr val="002060"/>
                </a:solidFill>
                <a:latin typeface="David" pitchFamily="2" charset="-79"/>
                <a:cs typeface="David" pitchFamily="2" charset="-79"/>
              </a:rPr>
              <a:t>לידה/אימוץ</a:t>
            </a:r>
          </a:p>
          <a:p>
            <a:pPr>
              <a:lnSpc>
                <a:spcPct val="110000"/>
              </a:lnSpc>
            </a:pPr>
            <a:r>
              <a:rPr lang="he-IL" sz="2000" dirty="0">
                <a:solidFill>
                  <a:srgbClr val="002060"/>
                </a:solidFill>
                <a:latin typeface="David" pitchFamily="2" charset="-79"/>
                <a:cs typeface="David" pitchFamily="2" charset="-79"/>
              </a:rPr>
              <a:t>אזכרה שנתית</a:t>
            </a:r>
          </a:p>
          <a:p>
            <a:pPr>
              <a:lnSpc>
                <a:spcPct val="110000"/>
              </a:lnSpc>
            </a:pPr>
            <a:r>
              <a:rPr lang="he-IL" sz="2000" dirty="0">
                <a:solidFill>
                  <a:srgbClr val="002060"/>
                </a:solidFill>
                <a:latin typeface="David" pitchFamily="2" charset="-79"/>
                <a:cs typeface="David" pitchFamily="2" charset="-79"/>
              </a:rPr>
              <a:t>ביקור הורה בארץ</a:t>
            </a:r>
          </a:p>
          <a:p>
            <a:pPr>
              <a:lnSpc>
                <a:spcPct val="110000"/>
              </a:lnSpc>
            </a:pPr>
            <a:r>
              <a:rPr lang="he-IL" sz="2000" dirty="0">
                <a:solidFill>
                  <a:srgbClr val="002060"/>
                </a:solidFill>
                <a:latin typeface="David" pitchFamily="2" charset="-79"/>
                <a:cs typeface="David" pitchFamily="2" charset="-79"/>
              </a:rPr>
              <a:t>מיוחדת לחייל בודד</a:t>
            </a:r>
          </a:p>
          <a:p>
            <a:pPr>
              <a:lnSpc>
                <a:spcPct val="110000"/>
              </a:lnSpc>
            </a:pPr>
            <a:r>
              <a:rPr lang="he-IL" sz="2000" dirty="0">
                <a:solidFill>
                  <a:srgbClr val="002060"/>
                </a:solidFill>
                <a:latin typeface="David" pitchFamily="2" charset="-79"/>
                <a:cs typeface="David" pitchFamily="2" charset="-79"/>
              </a:rPr>
              <a:t>אבל מדרגה שנייה</a:t>
            </a:r>
          </a:p>
          <a:p>
            <a:pPr>
              <a:lnSpc>
                <a:spcPct val="110000"/>
              </a:lnSpc>
            </a:pPr>
            <a:r>
              <a:rPr lang="he-IL" sz="2000" dirty="0">
                <a:solidFill>
                  <a:srgbClr val="002060"/>
                </a:solidFill>
                <a:latin typeface="David" pitchFamily="2" charset="-79"/>
                <a:cs typeface="David" pitchFamily="2" charset="-79"/>
              </a:rPr>
              <a:t>אבל מדרגה ראשונה</a:t>
            </a:r>
          </a:p>
          <a:p>
            <a:pPr>
              <a:lnSpc>
                <a:spcPct val="110000"/>
              </a:lnSpc>
            </a:pPr>
            <a:r>
              <a:rPr lang="he-IL" sz="2000" dirty="0">
                <a:solidFill>
                  <a:srgbClr val="002060"/>
                </a:solidFill>
                <a:latin typeface="David" pitchFamily="2" charset="-79"/>
                <a:cs typeface="David" pitchFamily="2" charset="-79"/>
              </a:rPr>
              <a:t>ספורטאים/אומנים</a:t>
            </a:r>
          </a:p>
          <a:p>
            <a:pPr>
              <a:lnSpc>
                <a:spcPct val="110000"/>
              </a:lnSpc>
            </a:pPr>
            <a:r>
              <a:rPr lang="he-IL" sz="2000" dirty="0">
                <a:solidFill>
                  <a:srgbClr val="002060"/>
                </a:solidFill>
                <a:latin typeface="David" pitchFamily="2" charset="-79"/>
                <a:cs typeface="David" pitchFamily="2" charset="-79"/>
              </a:rPr>
              <a:t>נישואין</a:t>
            </a:r>
          </a:p>
          <a:p>
            <a:pPr>
              <a:lnSpc>
                <a:spcPct val="110000"/>
              </a:lnSpc>
            </a:pPr>
            <a:r>
              <a:rPr lang="he-IL" sz="2000" dirty="0" err="1">
                <a:solidFill>
                  <a:srgbClr val="002060"/>
                </a:solidFill>
                <a:latin typeface="David" pitchFamily="2" charset="-79"/>
                <a:cs typeface="David" pitchFamily="2" charset="-79"/>
              </a:rPr>
              <a:t>חו״מ</a:t>
            </a:r>
            <a:r>
              <a:rPr lang="he-IL" sz="2000" dirty="0">
                <a:solidFill>
                  <a:srgbClr val="002060"/>
                </a:solidFill>
                <a:latin typeface="David" pitchFamily="2" charset="-79"/>
                <a:cs typeface="David" pitchFamily="2" charset="-79"/>
              </a:rPr>
              <a:t> לקרוב מדרגה ראשונה (בגין פציעה, מחלה או אשפוז)</a:t>
            </a:r>
          </a:p>
          <a:p>
            <a:pPr marL="0" indent="0">
              <a:lnSpc>
                <a:spcPct val="110000"/>
              </a:lnSpc>
              <a:buNone/>
            </a:pPr>
            <a:r>
              <a:rPr lang="he-IL" sz="2000" b="1" dirty="0">
                <a:solidFill>
                  <a:srgbClr val="002060"/>
                </a:solidFill>
                <a:latin typeface="David" pitchFamily="2" charset="-79"/>
                <a:cs typeface="David" pitchFamily="2" charset="-79"/>
              </a:rPr>
              <a:t>**יש להגיש למפקד הישיר אסמכתא ידנית לאישור המיוחדת (מודפס/תמונה)</a:t>
            </a:r>
          </a:p>
          <a:p>
            <a:pPr marL="0" indent="0" eaLnBrk="1" hangingPunct="1">
              <a:lnSpc>
                <a:spcPct val="110000"/>
              </a:lnSpc>
              <a:buNone/>
            </a:pPr>
            <a:endParaRPr lang="he-IL" sz="2000" b="1" u="sng" dirty="0">
              <a:solidFill>
                <a:srgbClr val="002060"/>
              </a:solidFill>
              <a:latin typeface="David" pitchFamily="2" charset="-79"/>
              <a:cs typeface="David" pitchFamily="2" charset="-79"/>
            </a:endParaRPr>
          </a:p>
          <a:p>
            <a:pPr marL="0" indent="0" eaLnBrk="1" hangingPunct="1">
              <a:lnSpc>
                <a:spcPct val="110000"/>
              </a:lnSpc>
              <a:buNone/>
            </a:pPr>
            <a:endParaRPr lang="he-IL" sz="2000" b="1" u="sng" dirty="0">
              <a:solidFill>
                <a:srgbClr val="002060"/>
              </a:solidFill>
              <a:latin typeface="David" pitchFamily="2" charset="-79"/>
              <a:cs typeface="David" pitchFamily="2" charset="-79"/>
            </a:endParaRPr>
          </a:p>
          <a:p>
            <a:pPr eaLnBrk="1" hangingPunct="1">
              <a:lnSpc>
                <a:spcPct val="110000"/>
              </a:lnSpc>
              <a:buFont typeface="Wingdings" pitchFamily="2" charset="2"/>
              <a:buNone/>
            </a:pPr>
            <a:r>
              <a:rPr lang="he-IL" sz="2000" b="1" dirty="0">
                <a:solidFill>
                  <a:srgbClr val="002060"/>
                </a:solidFill>
                <a:latin typeface="David" pitchFamily="2" charset="-79"/>
                <a:cs typeface="David" pitchFamily="2" charset="-79"/>
              </a:rPr>
              <a:t>                                                    </a:t>
            </a:r>
            <a:endParaRPr lang="en-US" sz="2000" b="1" dirty="0">
              <a:solidFill>
                <a:srgbClr val="002060"/>
              </a:solidFill>
              <a:latin typeface="David" pitchFamily="2" charset="-79"/>
              <a:cs typeface="David" pitchFamily="2" charset="-79"/>
            </a:endParaRPr>
          </a:p>
        </p:txBody>
      </p:sp>
      <p:sp>
        <p:nvSpPr>
          <p:cNvPr id="8" name="Rectangle 2"/>
          <p:cNvSpPr txBox="1">
            <a:spLocks noChangeArrowheads="1"/>
          </p:cNvSpPr>
          <p:nvPr/>
        </p:nvSpPr>
        <p:spPr>
          <a:xfrm>
            <a:off x="224591" y="368458"/>
            <a:ext cx="12126896" cy="52705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a:defRPr/>
            </a:pPr>
            <a:r>
              <a:rPr lang="he-IL" sz="48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rPr>
              <a:t>חופשות מיוחדות באחריות מפקד ישיר</a:t>
            </a:r>
            <a:endParaRPr lang="en-US" sz="48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157148" y="188641"/>
            <a:ext cx="893253" cy="844352"/>
          </a:xfrm>
          <a:prstGeom prst="rect">
            <a:avLst/>
          </a:prstGeom>
        </p:spPr>
      </p:pic>
    </p:spTree>
    <p:extLst>
      <p:ext uri="{BB962C8B-B14F-4D97-AF65-F5344CB8AC3E}">
        <p14:creationId xmlns:p14="http://schemas.microsoft.com/office/powerpoint/2010/main" val="160541763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Grp="1" noChangeArrowheads="1"/>
          </p:cNvSpPr>
          <p:nvPr>
            <p:ph type="body" idx="1"/>
          </p:nvPr>
        </p:nvSpPr>
        <p:spPr>
          <a:xfrm>
            <a:off x="646176" y="1266391"/>
            <a:ext cx="10112157" cy="5394241"/>
          </a:xfrm>
        </p:spPr>
        <p:txBody>
          <a:bodyPr>
            <a:noAutofit/>
          </a:bodyPr>
          <a:lstStyle/>
          <a:p>
            <a:pPr marL="0" indent="0" eaLnBrk="1" hangingPunct="1">
              <a:lnSpc>
                <a:spcPct val="110000"/>
              </a:lnSpc>
              <a:buNone/>
            </a:pPr>
            <a:r>
              <a:rPr lang="he-IL" sz="2000" b="1" u="sng" dirty="0">
                <a:solidFill>
                  <a:srgbClr val="002060"/>
                </a:solidFill>
                <a:latin typeface="David" pitchFamily="2" charset="-79"/>
                <a:cs typeface="David" pitchFamily="2" charset="-79"/>
              </a:rPr>
              <a:t>חופשה מיוחדת (אישית/כלכלית/מעבר דירה בודד) </a:t>
            </a:r>
            <a:r>
              <a:rPr lang="he-IL" sz="2000" b="1" dirty="0">
                <a:solidFill>
                  <a:srgbClr val="002060"/>
                </a:solidFill>
                <a:latin typeface="David" pitchFamily="2" charset="-79"/>
                <a:cs typeface="David" pitchFamily="2" charset="-79"/>
              </a:rPr>
              <a:t>-</a:t>
            </a:r>
            <a:r>
              <a:rPr lang="he-IL" sz="2000" dirty="0">
                <a:solidFill>
                  <a:srgbClr val="002060"/>
                </a:solidFill>
                <a:latin typeface="David" pitchFamily="2" charset="-79"/>
                <a:cs typeface="David" pitchFamily="2" charset="-79"/>
              </a:rPr>
              <a:t> מהווה פתרון מידי לבעיה זמנית של החייל. ניתן לאשר לכל חייל עד 45 ימי מיוחדת בשנת שירות (5 ימים ראשונים ע"ח החייל והשאר ע"ח מיוחדת). סיבות החופשה יהיו בגין מצוקה כלכלית/ לימודים/ יציאה לחו"ל.</a:t>
            </a:r>
          </a:p>
          <a:p>
            <a:pPr marL="0" indent="0">
              <a:lnSpc>
                <a:spcPct val="110000"/>
              </a:lnSpc>
              <a:buNone/>
            </a:pPr>
            <a:endParaRPr lang="he-IL" sz="2000" b="1" u="sng" dirty="0">
              <a:solidFill>
                <a:srgbClr val="002060"/>
              </a:solidFill>
              <a:latin typeface="David" pitchFamily="2" charset="-79"/>
              <a:cs typeface="David" pitchFamily="2" charset="-79"/>
            </a:endParaRPr>
          </a:p>
          <a:p>
            <a:pPr algn="ctr" eaLnBrk="1" hangingPunct="1">
              <a:lnSpc>
                <a:spcPct val="110000"/>
              </a:lnSpc>
              <a:buFont typeface="Wingdings" pitchFamily="2" charset="2"/>
              <a:buNone/>
            </a:pPr>
            <a:r>
              <a:rPr lang="he-IL" sz="2000" b="1" dirty="0">
                <a:solidFill>
                  <a:srgbClr val="002060"/>
                </a:solidFill>
                <a:latin typeface="David" pitchFamily="2" charset="-79"/>
                <a:cs typeface="David" pitchFamily="2" charset="-79"/>
              </a:rPr>
              <a:t>          </a:t>
            </a:r>
          </a:p>
          <a:p>
            <a:pPr eaLnBrk="1" hangingPunct="1">
              <a:lnSpc>
                <a:spcPct val="110000"/>
              </a:lnSpc>
              <a:buFont typeface="Wingdings" pitchFamily="2" charset="2"/>
              <a:buNone/>
            </a:pPr>
            <a:endParaRPr lang="he-IL" sz="2000" b="1" u="sng" dirty="0">
              <a:solidFill>
                <a:srgbClr val="002060"/>
              </a:solidFill>
              <a:latin typeface="David" pitchFamily="2" charset="-79"/>
              <a:cs typeface="David" pitchFamily="2" charset="-79"/>
            </a:endParaRPr>
          </a:p>
          <a:p>
            <a:pPr eaLnBrk="1" hangingPunct="1">
              <a:lnSpc>
                <a:spcPct val="110000"/>
              </a:lnSpc>
              <a:buFont typeface="Wingdings" pitchFamily="2" charset="2"/>
              <a:buNone/>
            </a:pPr>
            <a:endParaRPr lang="he-IL" sz="2000" b="1" u="sng" dirty="0">
              <a:solidFill>
                <a:srgbClr val="002060"/>
              </a:solidFill>
              <a:latin typeface="David" pitchFamily="2" charset="-79"/>
              <a:cs typeface="David" pitchFamily="2" charset="-79"/>
            </a:endParaRPr>
          </a:p>
          <a:p>
            <a:pPr eaLnBrk="1" hangingPunct="1">
              <a:lnSpc>
                <a:spcPct val="110000"/>
              </a:lnSpc>
              <a:buFont typeface="Wingdings" pitchFamily="2" charset="2"/>
              <a:buNone/>
            </a:pPr>
            <a:endParaRPr lang="he-IL" sz="2000" b="1" u="sng" dirty="0">
              <a:solidFill>
                <a:srgbClr val="002060"/>
              </a:solidFill>
              <a:latin typeface="David" pitchFamily="2" charset="-79"/>
              <a:cs typeface="David" pitchFamily="2" charset="-79"/>
            </a:endParaRPr>
          </a:p>
          <a:p>
            <a:pPr eaLnBrk="1" hangingPunct="1">
              <a:lnSpc>
                <a:spcPct val="110000"/>
              </a:lnSpc>
              <a:buFont typeface="Wingdings" pitchFamily="2" charset="2"/>
              <a:buNone/>
            </a:pPr>
            <a:endParaRPr lang="he-IL" sz="2000" b="1" u="sng" dirty="0">
              <a:solidFill>
                <a:srgbClr val="002060"/>
              </a:solidFill>
              <a:latin typeface="David" pitchFamily="2" charset="-79"/>
              <a:cs typeface="David" pitchFamily="2" charset="-79"/>
            </a:endParaRPr>
          </a:p>
          <a:p>
            <a:pPr marL="0" indent="0" eaLnBrk="1" hangingPunct="1">
              <a:lnSpc>
                <a:spcPct val="110000"/>
              </a:lnSpc>
              <a:buNone/>
            </a:pPr>
            <a:r>
              <a:rPr lang="he-IL" sz="2000" b="1" u="sng" dirty="0">
                <a:solidFill>
                  <a:srgbClr val="002060"/>
                </a:solidFill>
                <a:latin typeface="David" pitchFamily="2" charset="-79"/>
                <a:cs typeface="David" pitchFamily="2" charset="-79"/>
              </a:rPr>
              <a:t>אישור עבודה פרטית</a:t>
            </a:r>
            <a:r>
              <a:rPr lang="he-IL" sz="2000" b="1" dirty="0">
                <a:solidFill>
                  <a:srgbClr val="002060"/>
                </a:solidFill>
                <a:latin typeface="David" pitchFamily="2" charset="-79"/>
                <a:cs typeface="David" pitchFamily="2" charset="-79"/>
              </a:rPr>
              <a:t> -</a:t>
            </a:r>
            <a:r>
              <a:rPr lang="he-IL" sz="2000" dirty="0">
                <a:solidFill>
                  <a:srgbClr val="002060"/>
                </a:solidFill>
                <a:latin typeface="David" pitchFamily="2" charset="-79"/>
                <a:cs typeface="David" pitchFamily="2" charset="-79"/>
              </a:rPr>
              <a:t> מאושר לחייל המוכיח מצוקה כלכלית. לשם כך על החייל להמציא אישורים כלכליים שלו ושל הוריו. מלבד חיילים במקצועות מסוימים, זכאי תשמ"ש, בודדים ועתודאים מעל גיל 22.</a:t>
            </a:r>
            <a:r>
              <a:rPr lang="he-IL" sz="2000" b="1" dirty="0">
                <a:solidFill>
                  <a:srgbClr val="002060"/>
                </a:solidFill>
                <a:latin typeface="David" pitchFamily="2" charset="-79"/>
                <a:cs typeface="David" pitchFamily="2" charset="-79"/>
              </a:rPr>
              <a:t>                                                </a:t>
            </a:r>
          </a:p>
          <a:p>
            <a:pPr eaLnBrk="1" hangingPunct="1">
              <a:lnSpc>
                <a:spcPct val="110000"/>
              </a:lnSpc>
              <a:buFont typeface="Wingdings" pitchFamily="2" charset="2"/>
              <a:buNone/>
            </a:pPr>
            <a:r>
              <a:rPr lang="he-IL" sz="2000" b="1" dirty="0">
                <a:solidFill>
                  <a:srgbClr val="002060"/>
                </a:solidFill>
                <a:latin typeface="David" pitchFamily="2" charset="-79"/>
                <a:cs typeface="David" pitchFamily="2" charset="-79"/>
              </a:rPr>
              <a:t>                                                    </a:t>
            </a:r>
            <a:endParaRPr lang="en-US" sz="2000" b="1" dirty="0">
              <a:solidFill>
                <a:srgbClr val="002060"/>
              </a:solidFill>
              <a:latin typeface="David" pitchFamily="2" charset="-79"/>
              <a:cs typeface="David" pitchFamily="2" charset="-79"/>
            </a:endParaRPr>
          </a:p>
        </p:txBody>
      </p:sp>
      <p:sp>
        <p:nvSpPr>
          <p:cNvPr id="8" name="Rectangle 2"/>
          <p:cNvSpPr txBox="1">
            <a:spLocks noChangeArrowheads="1"/>
          </p:cNvSpPr>
          <p:nvPr/>
        </p:nvSpPr>
        <p:spPr>
          <a:xfrm>
            <a:off x="224591" y="368458"/>
            <a:ext cx="12126896" cy="52705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a:defRPr/>
            </a:pPr>
            <a:r>
              <a:rPr lang="he-IL" sz="5600" b="1" kern="1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63500">
                    <a:schemeClr val="accent5">
                      <a:satMod val="175000"/>
                      <a:alpha val="40000"/>
                    </a:schemeClr>
                  </a:glow>
                  <a:outerShdw blurRad="50800" dist="38100" dir="2700000" algn="tl" rotWithShape="0">
                    <a:prstClr val="black">
                      <a:alpha val="40000"/>
                    </a:prstClr>
                  </a:outerShdw>
                </a:effectLst>
                <a:latin typeface="David" pitchFamily="34" charset="-79"/>
                <a:ea typeface="Tahoma"/>
                <a:cs typeface="David" pitchFamily="34" charset="-79"/>
              </a:rPr>
              <a:t>    </a:t>
            </a:r>
            <a:r>
              <a:rPr lang="he-IL" sz="5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rPr>
              <a:t>אפשרויות סיוע באישור המפקד</a:t>
            </a:r>
            <a:endParaRPr lang="en-US" sz="5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endParaRPr>
          </a:p>
        </p:txBody>
      </p:sp>
      <p:sp>
        <p:nvSpPr>
          <p:cNvPr id="3" name="TextBox 2"/>
          <p:cNvSpPr txBox="1"/>
          <p:nvPr/>
        </p:nvSpPr>
        <p:spPr>
          <a:xfrm>
            <a:off x="3655426" y="2532246"/>
            <a:ext cx="3708294" cy="716521"/>
          </a:xfrm>
          <a:prstGeom prst="rect">
            <a:avLst/>
          </a:prstGeom>
          <a:solidFill>
            <a:schemeClr val="bg1">
              <a:lumMod val="75000"/>
            </a:schemeClr>
          </a:solidFill>
          <a:ln>
            <a:solidFill>
              <a:schemeClr val="accent2">
                <a:lumMod val="75000"/>
              </a:schemeClr>
            </a:solid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he-IL" sz="2000" b="1" dirty="0">
                <a:solidFill>
                  <a:srgbClr val="002060"/>
                </a:solidFill>
                <a:latin typeface="David" pitchFamily="34" charset="-79"/>
                <a:cs typeface="David" pitchFamily="34" charset="-79"/>
              </a:rPr>
              <a:t>סמכות אישור – עד 30 יום רס"ן </a:t>
            </a:r>
          </a:p>
          <a:p>
            <a:pPr algn="ctr"/>
            <a:r>
              <a:rPr lang="he-IL" sz="2000" b="1" dirty="0">
                <a:solidFill>
                  <a:srgbClr val="002060"/>
                </a:solidFill>
                <a:latin typeface="David" pitchFamily="34" charset="-79"/>
                <a:cs typeface="David" pitchFamily="34" charset="-79"/>
              </a:rPr>
              <a:t>15 ימים נוספים – באישור סא"ל</a:t>
            </a:r>
          </a:p>
        </p:txBody>
      </p:sp>
      <p:sp>
        <p:nvSpPr>
          <p:cNvPr id="13" name="TextBox 12"/>
          <p:cNvSpPr txBox="1"/>
          <p:nvPr/>
        </p:nvSpPr>
        <p:spPr>
          <a:xfrm>
            <a:off x="3655426" y="6143348"/>
            <a:ext cx="3708294" cy="404990"/>
          </a:xfrm>
          <a:prstGeom prst="rect">
            <a:avLst/>
          </a:prstGeom>
          <a:solidFill>
            <a:schemeClr val="bg1">
              <a:lumMod val="75000"/>
            </a:schemeClr>
          </a:solidFill>
          <a:ln>
            <a:solidFill>
              <a:schemeClr val="accent2">
                <a:lumMod val="75000"/>
              </a:schemeClr>
            </a:solid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algn="ctr">
              <a:defRPr sz="2000" b="1">
                <a:solidFill>
                  <a:srgbClr val="002060"/>
                </a:solidFill>
                <a:latin typeface="David" pitchFamily="34" charset="-79"/>
                <a:cs typeface="David" pitchFamily="34" charset="-79"/>
              </a:defRPr>
            </a:lvl1pPr>
          </a:lstStyle>
          <a:p>
            <a:r>
              <a:rPr lang="he-IL" dirty="0"/>
              <a:t>סמכות אישור – רס"ן</a:t>
            </a:r>
          </a:p>
        </p:txBody>
      </p:sp>
      <p:sp>
        <p:nvSpPr>
          <p:cNvPr id="9" name="מלבן 3">
            <a:extLst>
              <a:ext uri="{FF2B5EF4-FFF2-40B4-BE49-F238E27FC236}">
                <a16:creationId xmlns:a16="http://schemas.microsoft.com/office/drawing/2014/main" xmlns="" id="{AB9A0B91-7A57-D54A-A11E-B7F0326288F3}"/>
              </a:ext>
            </a:extLst>
          </p:cNvPr>
          <p:cNvSpPr/>
          <p:nvPr/>
        </p:nvSpPr>
        <p:spPr>
          <a:xfrm>
            <a:off x="831273" y="3301493"/>
            <a:ext cx="9927060" cy="977191"/>
          </a:xfrm>
          <a:prstGeom prst="rect">
            <a:avLst/>
          </a:prstGeom>
        </p:spPr>
        <p:txBody>
          <a:bodyPr wrap="square">
            <a:spAutoFit/>
          </a:bodyPr>
          <a:lstStyle/>
          <a:p>
            <a:pPr algn="r">
              <a:lnSpc>
                <a:spcPct val="150000"/>
              </a:lnSpc>
            </a:pPr>
            <a:r>
              <a:rPr lang="he-IL" sz="2000" b="1" u="sng" dirty="0">
                <a:solidFill>
                  <a:srgbClr val="002060"/>
                </a:solidFill>
                <a:latin typeface="David" pitchFamily="2" charset="-79"/>
                <a:cs typeface="David" pitchFamily="2" charset="-79"/>
              </a:rPr>
              <a:t>חופשה מיוחדת ביקור הורה אחד בחו״ל (לא בודד)</a:t>
            </a:r>
            <a:r>
              <a:rPr lang="he-IL" sz="2000" b="1" dirty="0">
                <a:solidFill>
                  <a:srgbClr val="002060"/>
                </a:solidFill>
                <a:latin typeface="David" pitchFamily="2" charset="-79"/>
                <a:cs typeface="David" pitchFamily="2" charset="-79"/>
              </a:rPr>
              <a:t> - חייל שאינו מוכר כבודד</a:t>
            </a:r>
            <a:r>
              <a:rPr lang="he-IL" sz="2000" dirty="0">
                <a:solidFill>
                  <a:srgbClr val="002060"/>
                </a:solidFill>
                <a:latin typeface="David" pitchFamily="2" charset="-79"/>
                <a:cs typeface="David" pitchFamily="2" charset="-79"/>
              </a:rPr>
              <a:t>, אולם אחד מההורים מתגורר בחו"ל ומעוניין לבקרו, זכאי ל-21 ימים של חופשה מיוחדת.</a:t>
            </a:r>
          </a:p>
        </p:txBody>
      </p:sp>
      <p:sp>
        <p:nvSpPr>
          <p:cNvPr id="10" name="TextBox 9">
            <a:extLst>
              <a:ext uri="{FF2B5EF4-FFF2-40B4-BE49-F238E27FC236}">
                <a16:creationId xmlns:a16="http://schemas.microsoft.com/office/drawing/2014/main" xmlns="" id="{D6C450D6-1BD1-7545-A38C-8072E5EA35A7}"/>
              </a:ext>
            </a:extLst>
          </p:cNvPr>
          <p:cNvSpPr txBox="1"/>
          <p:nvPr/>
        </p:nvSpPr>
        <p:spPr>
          <a:xfrm>
            <a:off x="3655426" y="4449512"/>
            <a:ext cx="3600400" cy="400110"/>
          </a:xfrm>
          <a:prstGeom prst="rect">
            <a:avLst/>
          </a:prstGeom>
          <a:solidFill>
            <a:schemeClr val="bg1">
              <a:lumMod val="75000"/>
            </a:schemeClr>
          </a:solidFill>
          <a:ln>
            <a:solidFill>
              <a:schemeClr val="accent2">
                <a:lumMod val="75000"/>
              </a:schemeClr>
            </a:solid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algn="ctr">
              <a:defRPr sz="2000" b="1">
                <a:solidFill>
                  <a:srgbClr val="002060"/>
                </a:solidFill>
                <a:latin typeface="David" pitchFamily="34" charset="-79"/>
                <a:cs typeface="David" pitchFamily="34" charset="-79"/>
              </a:defRPr>
            </a:lvl1pPr>
          </a:lstStyle>
          <a:p>
            <a:r>
              <a:rPr lang="he-IL" dirty="0"/>
              <a:t>סמכות אישור – סא"ל</a:t>
            </a:r>
          </a:p>
        </p:txBody>
      </p:sp>
      <p:pic>
        <p:nvPicPr>
          <p:cNvPr id="11" name="תמונה 10"/>
          <p:cNvPicPr>
            <a:picLocks noChangeAspect="1"/>
          </p:cNvPicPr>
          <p:nvPr/>
        </p:nvPicPr>
        <p:blipFill>
          <a:blip r:embed="rId2"/>
          <a:stretch>
            <a:fillRect/>
          </a:stretch>
        </p:blipFill>
        <p:spPr>
          <a:xfrm>
            <a:off x="157148" y="188641"/>
            <a:ext cx="893253" cy="844352"/>
          </a:xfrm>
          <a:prstGeom prst="rect">
            <a:avLst/>
          </a:prstGeom>
        </p:spPr>
      </p:pic>
    </p:spTree>
    <p:extLst>
      <p:ext uri="{BB962C8B-B14F-4D97-AF65-F5344CB8AC3E}">
        <p14:creationId xmlns:p14="http://schemas.microsoft.com/office/powerpoint/2010/main" val="331705536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0" y="2214563"/>
            <a:ext cx="12192000" cy="1143000"/>
          </a:xfrm>
        </p:spPr>
        <p:txBody>
          <a:bodyPr>
            <a:normAutofit/>
          </a:bodyPr>
          <a:lstStyle/>
          <a:p>
            <a:pPr algn="ctr" eaLnBrk="1" hangingPunct="1">
              <a:defRPr/>
            </a:pPr>
            <a:r>
              <a:rPr lang="he-IL" sz="5400" b="1" dirty="0">
                <a:solidFill>
                  <a:schemeClr val="accent6">
                    <a:lumMod val="50000"/>
                  </a:schemeClr>
                </a:solidFill>
                <a:latin typeface="David" pitchFamily="34" charset="-79"/>
                <a:cs typeface="David" pitchFamily="34" charset="-79"/>
              </a:rPr>
              <a:t>     </a:t>
            </a: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rPr>
              <a:t>גם "לא" זו תשובה</a:t>
            </a:r>
            <a:endParaRPr lang="en-US"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endParaRPr>
          </a:p>
        </p:txBody>
      </p:sp>
      <p:sp>
        <p:nvSpPr>
          <p:cNvPr id="4" name="Rectangle 2"/>
          <p:cNvSpPr txBox="1">
            <a:spLocks noChangeArrowheads="1"/>
          </p:cNvSpPr>
          <p:nvPr/>
        </p:nvSpPr>
        <p:spPr>
          <a:xfrm>
            <a:off x="-184482" y="3409697"/>
            <a:ext cx="12192000" cy="1143000"/>
          </a:xfrm>
          <a:prstGeom prst="rect">
            <a:avLst/>
          </a:prstGeom>
        </p:spPr>
        <p:txBody>
          <a:bodyPr vert="horz" lIns="91440" tIns="45720" rIns="91440" bIns="45720" rtlCol="0" anchor="t">
            <a:normAutofit fontScale="85000" lnSpcReduction="10000"/>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defRPr/>
            </a:pPr>
            <a:r>
              <a:rPr lang="he-IL" sz="5400" b="1" dirty="0">
                <a:solidFill>
                  <a:schemeClr val="accent6">
                    <a:lumMod val="50000"/>
                  </a:schemeClr>
                </a:solidFill>
                <a:latin typeface="David" pitchFamily="34" charset="-79"/>
                <a:cs typeface="David" pitchFamily="34" charset="-79"/>
              </a:rPr>
              <a:t>ובתנאי שהיא התקבלה לאחר שהחיילים הגישו ערעור!</a:t>
            </a:r>
            <a:endParaRPr lang="en-US"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ea typeface="+mn-ea"/>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157148" y="188641"/>
            <a:ext cx="893253" cy="844352"/>
          </a:xfrm>
          <a:prstGeom prst="rect">
            <a:avLst/>
          </a:prstGeom>
        </p:spPr>
      </p:pic>
    </p:spTree>
    <p:extLst>
      <p:ext uri="{BB962C8B-B14F-4D97-AF65-F5344CB8AC3E}">
        <p14:creationId xmlns:p14="http://schemas.microsoft.com/office/powerpoint/2010/main" val="122728812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xmlns="" id="{F8DBE6FE-41FD-4FBB-BAE6-DC8865FD2805}"/>
              </a:ext>
            </a:extLst>
          </p:cNvPr>
          <p:cNvSpPr txBox="1">
            <a:spLocks noChangeArrowheads="1"/>
          </p:cNvSpPr>
          <p:nvPr/>
        </p:nvSpPr>
        <p:spPr>
          <a:xfrm>
            <a:off x="5424255" y="1043533"/>
            <a:ext cx="4332303" cy="5073650"/>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50000"/>
              </a:lnSpc>
              <a:buClr>
                <a:schemeClr val="accent2">
                  <a:lumMod val="75000"/>
                </a:schemeClr>
              </a:buClr>
              <a:buSzPct val="90000"/>
              <a:buFont typeface="Wingdings 2" panose="05020102010507070707" pitchFamily="18" charset="2"/>
              <a:buChar char="ê"/>
            </a:pPr>
            <a:r>
              <a:rPr lang="he-IL" sz="2000" b="1" u="sng" dirty="0">
                <a:solidFill>
                  <a:srgbClr val="002060"/>
                </a:solidFill>
                <a:latin typeface="David" pitchFamily="2" charset="-79"/>
                <a:cs typeface="David" pitchFamily="2" charset="-79"/>
              </a:rPr>
              <a:t>תעודת בודד</a:t>
            </a:r>
          </a:p>
          <a:p>
            <a:pPr lvl="1">
              <a:lnSpc>
                <a:spcPct val="150000"/>
              </a:lnSpc>
              <a:spcBef>
                <a:spcPts val="0"/>
              </a:spcBef>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ניתן לקחת את התעודה גם משלישות היחידה.</a:t>
            </a:r>
          </a:p>
          <a:p>
            <a:pPr lvl="1">
              <a:lnSpc>
                <a:spcPct val="150000"/>
              </a:lnSpc>
              <a:spcBef>
                <a:spcPts val="0"/>
              </a:spcBef>
              <a:buClr>
                <a:srgbClr val="002060"/>
              </a:buClr>
              <a:buSzPct val="90000"/>
              <a:buFont typeface="Wingdings" panose="05000000000000000000" pitchFamily="2" charset="2"/>
              <a:buChar char="§"/>
            </a:pPr>
            <a:r>
              <a:rPr lang="he-IL" sz="2000" dirty="0">
                <a:solidFill>
                  <a:srgbClr val="002060"/>
                </a:solidFill>
                <a:latin typeface="David" pitchFamily="2" charset="-79"/>
                <a:cs typeface="David" pitchFamily="2" charset="-79"/>
              </a:rPr>
              <a:t>חשוב לשאת תעודה זו בארנק, צמוד לחוגר ובתיק על מנת לקבל זכאויות המיועדות לחיילים בודדים.</a:t>
            </a:r>
          </a:p>
          <a:p>
            <a:pPr algn="just">
              <a:lnSpc>
                <a:spcPct val="110000"/>
              </a:lnSpc>
              <a:buFontTx/>
              <a:buNone/>
            </a:pPr>
            <a:endParaRPr lang="he-IL" sz="2000" dirty="0">
              <a:solidFill>
                <a:srgbClr val="002060"/>
              </a:solidFill>
              <a:latin typeface="David" pitchFamily="2" charset="-79"/>
              <a:cs typeface="David" pitchFamily="2" charset="-79"/>
            </a:endParaRPr>
          </a:p>
          <a:p>
            <a:pPr algn="just">
              <a:lnSpc>
                <a:spcPct val="110000"/>
              </a:lnSpc>
              <a:buFontTx/>
              <a:buNone/>
            </a:pPr>
            <a:endParaRPr lang="he-IL" sz="2000" dirty="0">
              <a:solidFill>
                <a:srgbClr val="002060"/>
              </a:solidFill>
              <a:latin typeface="David" pitchFamily="2" charset="-79"/>
              <a:cs typeface="David" pitchFamily="2" charset="-79"/>
            </a:endParaRPr>
          </a:p>
        </p:txBody>
      </p:sp>
      <p:graphicFrame>
        <p:nvGraphicFramePr>
          <p:cNvPr id="2" name="אובייקט 1"/>
          <p:cNvGraphicFramePr>
            <a:graphicFrameLocks noChangeAspect="1"/>
          </p:cNvGraphicFramePr>
          <p:nvPr>
            <p:extLst>
              <p:ext uri="{D42A27DB-BD31-4B8C-83A1-F6EECF244321}">
                <p14:modId xmlns:p14="http://schemas.microsoft.com/office/powerpoint/2010/main" val="1824517055"/>
              </p:ext>
            </p:extLst>
          </p:nvPr>
        </p:nvGraphicFramePr>
        <p:xfrm>
          <a:off x="201802" y="92075"/>
          <a:ext cx="4614037" cy="6715440"/>
        </p:xfrm>
        <a:graphic>
          <a:graphicData uri="http://schemas.openxmlformats.org/presentationml/2006/ole">
            <mc:AlternateContent xmlns:mc="http://schemas.openxmlformats.org/markup-compatibility/2006">
              <mc:Choice xmlns:v="urn:schemas-microsoft-com:vml" Requires="v">
                <p:oleObj spid="_x0000_s1026" name="Acrobat Document" r:id="rId3" imgW="5419302" imgH="7886700" progId="AcroExch.Document.DC">
                  <p:embed/>
                </p:oleObj>
              </mc:Choice>
              <mc:Fallback>
                <p:oleObj name="Acrobat Document" r:id="rId3" imgW="5419302" imgH="7886700" progId="AcroExch.Document.DC">
                  <p:embed/>
                  <p:pic>
                    <p:nvPicPr>
                      <p:cNvPr id="2" name="אובייקט 1"/>
                      <p:cNvPicPr/>
                      <p:nvPr/>
                    </p:nvPicPr>
                    <p:blipFill>
                      <a:blip r:embed="rId4"/>
                      <a:stretch>
                        <a:fillRect/>
                      </a:stretch>
                    </p:blipFill>
                    <p:spPr>
                      <a:xfrm>
                        <a:off x="201802" y="92075"/>
                        <a:ext cx="4614037" cy="6715440"/>
                      </a:xfrm>
                      <a:prstGeom prst="rect">
                        <a:avLst/>
                      </a:prstGeom>
                    </p:spPr>
                  </p:pic>
                </p:oleObj>
              </mc:Fallback>
            </mc:AlternateContent>
          </a:graphicData>
        </a:graphic>
      </p:graphicFrame>
      <p:pic>
        <p:nvPicPr>
          <p:cNvPr id="4" name="תמונה 3"/>
          <p:cNvPicPr>
            <a:picLocks noChangeAspect="1"/>
          </p:cNvPicPr>
          <p:nvPr/>
        </p:nvPicPr>
        <p:blipFill>
          <a:blip r:embed="rId5"/>
          <a:stretch>
            <a:fillRect/>
          </a:stretch>
        </p:blipFill>
        <p:spPr>
          <a:xfrm>
            <a:off x="11172478" y="92075"/>
            <a:ext cx="893253" cy="844352"/>
          </a:xfrm>
          <a:prstGeom prst="rect">
            <a:avLst/>
          </a:prstGeom>
        </p:spPr>
      </p:pic>
    </p:spTree>
    <p:extLst>
      <p:ext uri="{BB962C8B-B14F-4D97-AF65-F5344CB8AC3E}">
        <p14:creationId xmlns:p14="http://schemas.microsoft.com/office/powerpoint/2010/main" val="4233474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מלבן 6"/>
          <p:cNvSpPr/>
          <p:nvPr/>
        </p:nvSpPr>
        <p:spPr>
          <a:xfrm>
            <a:off x="0" y="16233"/>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הטבות שחרור</a:t>
            </a:r>
          </a:p>
        </p:txBody>
      </p:sp>
      <p:sp>
        <p:nvSpPr>
          <p:cNvPr id="4" name="מלבן 3"/>
          <p:cNvSpPr/>
          <p:nvPr/>
        </p:nvSpPr>
        <p:spPr>
          <a:xfrm>
            <a:off x="3810000" y="751344"/>
            <a:ext cx="4572000" cy="369332"/>
          </a:xfrm>
          <a:prstGeom prst="rect">
            <a:avLst/>
          </a:prstGeom>
        </p:spPr>
        <p:txBody>
          <a:bodyPr>
            <a:spAutoFit/>
          </a:bodyPr>
          <a:lstStyle/>
          <a:p>
            <a:r>
              <a:rPr lang="he-IL" dirty="0"/>
              <a:t> </a:t>
            </a:r>
            <a:endParaRPr lang="en-US" dirty="0"/>
          </a:p>
        </p:txBody>
      </p:sp>
      <p:sp>
        <p:nvSpPr>
          <p:cNvPr id="9" name="Rectangle 7"/>
          <p:cNvSpPr>
            <a:spLocks noChangeArrowheads="1"/>
          </p:cNvSpPr>
          <p:nvPr/>
        </p:nvSpPr>
        <p:spPr bwMode="auto">
          <a:xfrm>
            <a:off x="2351585" y="1519507"/>
            <a:ext cx="79914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SzPct val="85000"/>
              <a:defRPr/>
            </a:pPr>
            <a:endParaRPr lang="he-IL" b="1" dirty="0">
              <a:solidFill>
                <a:schemeClr val="bg1"/>
              </a:solidFill>
              <a:latin typeface="Guttman David" panose="02010401010101010101" pitchFamily="2" charset="-79"/>
              <a:cs typeface="Guttman David" panose="02010401010101010101" pitchFamily="2" charset="-79"/>
            </a:endParaRPr>
          </a:p>
        </p:txBody>
      </p:sp>
      <p:sp>
        <p:nvSpPr>
          <p:cNvPr id="12" name="Rectangle 6"/>
          <p:cNvSpPr>
            <a:spLocks noChangeArrowheads="1"/>
          </p:cNvSpPr>
          <p:nvPr/>
        </p:nvSpPr>
        <p:spPr bwMode="auto">
          <a:xfrm>
            <a:off x="361507" y="1248932"/>
            <a:ext cx="9356456"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spcBef>
                <a:spcPct val="20000"/>
              </a:spcBef>
              <a:buSzPct val="85000"/>
              <a:defRPr/>
            </a:pPr>
            <a:r>
              <a:rPr lang="he-IL" sz="2000" dirty="0">
                <a:solidFill>
                  <a:srgbClr val="002060"/>
                </a:solidFill>
                <a:latin typeface="David" pitchFamily="2" charset="-79"/>
                <a:cs typeface="David" pitchFamily="2" charset="-79"/>
              </a:rPr>
              <a:t>* ישנו מגוון הטבות המיועדות לחיילים בודדים משוחררים, הטבות אלו מפורטות                             </a:t>
            </a:r>
            <a:r>
              <a:rPr lang="he-IL" sz="2000" b="1" dirty="0">
                <a:solidFill>
                  <a:srgbClr val="002060"/>
                </a:solidFill>
                <a:latin typeface="David" pitchFamily="2" charset="-79"/>
                <a:cs typeface="David" pitchFamily="2" charset="-79"/>
              </a:rPr>
              <a:t>בסדנת בודדים משתחררים </a:t>
            </a:r>
            <a:r>
              <a:rPr lang="he-IL" sz="2000" dirty="0">
                <a:solidFill>
                  <a:srgbClr val="002060"/>
                </a:solidFill>
                <a:latin typeface="David" pitchFamily="2" charset="-79"/>
                <a:cs typeface="David" pitchFamily="2" charset="-79"/>
              </a:rPr>
              <a:t>המתקיים בסמוך לשחרורם של החיילים (כולל: לימודים ומלגות, הטבות כספיות, מגורים, כתיבת קורות חיים ועוד).</a:t>
            </a:r>
          </a:p>
          <a:p>
            <a:pPr algn="r">
              <a:lnSpc>
                <a:spcPct val="150000"/>
              </a:lnSpc>
            </a:pPr>
            <a:endParaRPr lang="he-IL" sz="2000" dirty="0">
              <a:solidFill>
                <a:srgbClr val="002060"/>
              </a:solidFill>
              <a:latin typeface="David" pitchFamily="2" charset="-79"/>
              <a:cs typeface="David" pitchFamily="2" charset="-79"/>
            </a:endParaRPr>
          </a:p>
          <a:p>
            <a:pPr algn="r">
              <a:lnSpc>
                <a:spcPct val="150000"/>
              </a:lnSpc>
            </a:pPr>
            <a:r>
              <a:rPr lang="he-IL" sz="2000" dirty="0">
                <a:solidFill>
                  <a:srgbClr val="002060"/>
                </a:solidFill>
                <a:latin typeface="David" pitchFamily="2" charset="-79"/>
                <a:cs typeface="David" pitchFamily="2" charset="-79"/>
              </a:rPr>
              <a:t>משך הסדנה היא </a:t>
            </a:r>
            <a:r>
              <a:rPr lang="he-IL" sz="2000" b="1" dirty="0">
                <a:solidFill>
                  <a:srgbClr val="002060"/>
                </a:solidFill>
                <a:latin typeface="David" pitchFamily="2" charset="-79"/>
                <a:cs typeface="David" pitchFamily="2" charset="-79"/>
              </a:rPr>
              <a:t>5 ימים</a:t>
            </a:r>
            <a:r>
              <a:rPr lang="he-IL" sz="2000" dirty="0">
                <a:solidFill>
                  <a:srgbClr val="002060"/>
                </a:solidFill>
                <a:latin typeface="David" pitchFamily="2" charset="-79"/>
                <a:cs typeface="David" pitchFamily="2" charset="-79"/>
              </a:rPr>
              <a:t>, ב"מרכז גישות", הכישור 2, אזה"ת רחובות.</a:t>
            </a:r>
          </a:p>
          <a:p>
            <a:pPr algn="r">
              <a:lnSpc>
                <a:spcPct val="150000"/>
              </a:lnSpc>
            </a:pPr>
            <a:endParaRPr lang="he-IL" sz="2000" dirty="0">
              <a:solidFill>
                <a:srgbClr val="002060"/>
              </a:solidFill>
              <a:latin typeface="David" pitchFamily="2" charset="-79"/>
              <a:cs typeface="David" pitchFamily="2" charset="-79"/>
            </a:endParaRPr>
          </a:p>
          <a:p>
            <a:pPr algn="r">
              <a:lnSpc>
                <a:spcPct val="150000"/>
              </a:lnSpc>
            </a:pPr>
            <a:r>
              <a:rPr lang="he-IL" sz="2000" dirty="0">
                <a:solidFill>
                  <a:srgbClr val="002060"/>
                </a:solidFill>
                <a:latin typeface="David" pitchFamily="2" charset="-79"/>
                <a:cs typeface="David" pitchFamily="2" charset="-79"/>
              </a:rPr>
              <a:t>מטרתה לסייע לחייל במעבר מהצבא לאזרחות בתחומים שונים ועל מנת לחזק את השתלבותם באזרחות לאחר שחרורם.</a:t>
            </a:r>
          </a:p>
          <a:p>
            <a:pPr algn="r">
              <a:lnSpc>
                <a:spcPct val="150000"/>
              </a:lnSpc>
            </a:pPr>
            <a:r>
              <a:rPr lang="he-IL" sz="2000" dirty="0">
                <a:solidFill>
                  <a:srgbClr val="002060"/>
                </a:solidFill>
                <a:latin typeface="David" pitchFamily="2" charset="-79"/>
                <a:cs typeface="David" pitchFamily="2" charset="-79"/>
              </a:rPr>
              <a:t>זימונים דרך משרד ת"ש/שלישות היחידה והם יופצו לקראת השחרור. </a:t>
            </a:r>
            <a:endParaRPr lang="en-US" sz="2000" dirty="0">
              <a:solidFill>
                <a:srgbClr val="002060"/>
              </a:solidFill>
              <a:latin typeface="David" pitchFamily="2" charset="-79"/>
              <a:cs typeface="David" pitchFamily="2" charset="-79"/>
            </a:endParaRPr>
          </a:p>
          <a:p>
            <a:pPr algn="r">
              <a:lnSpc>
                <a:spcPct val="150000"/>
              </a:lnSpc>
            </a:pPr>
            <a:endParaRPr lang="en-US" sz="2000" dirty="0">
              <a:solidFill>
                <a:srgbClr val="002060"/>
              </a:solidFill>
              <a:latin typeface="David" pitchFamily="2" charset="-79"/>
              <a:cs typeface="David" pitchFamily="2" charset="-79"/>
            </a:endParaRPr>
          </a:p>
          <a:p>
            <a:pPr algn="r">
              <a:lnSpc>
                <a:spcPct val="150000"/>
              </a:lnSpc>
            </a:pPr>
            <a:r>
              <a:rPr lang="en-US" sz="2000" dirty="0">
                <a:solidFill>
                  <a:srgbClr val="002060"/>
                </a:solidFill>
                <a:latin typeface="David" pitchFamily="2" charset="-79"/>
                <a:cs typeface="David" pitchFamily="2" charset="-79"/>
              </a:rPr>
              <a:t> </a:t>
            </a:r>
            <a:r>
              <a:rPr lang="he-IL" sz="2000" dirty="0">
                <a:solidFill>
                  <a:srgbClr val="002060"/>
                </a:solidFill>
                <a:latin typeface="David" pitchFamily="2" charset="-79"/>
                <a:cs typeface="David" pitchFamily="2" charset="-79"/>
              </a:rPr>
              <a:t>* הטיפול לאחר השחרור באחריות החייל הבודד </a:t>
            </a:r>
            <a:r>
              <a:rPr lang="he-IL" sz="2000" u="sng" dirty="0">
                <a:solidFill>
                  <a:srgbClr val="002060"/>
                </a:solidFill>
                <a:latin typeface="David" pitchFamily="2" charset="-79"/>
                <a:cs typeface="David" pitchFamily="2" charset="-79"/>
              </a:rPr>
              <a:t>ישירות</a:t>
            </a:r>
            <a:r>
              <a:rPr lang="he-IL" sz="2000" dirty="0">
                <a:solidFill>
                  <a:srgbClr val="002060"/>
                </a:solidFill>
                <a:latin typeface="David" pitchFamily="2" charset="-79"/>
                <a:cs typeface="David" pitchFamily="2" charset="-79"/>
              </a:rPr>
              <a:t> מול </a:t>
            </a:r>
            <a:r>
              <a:rPr lang="he-IL" sz="2000" b="1" dirty="0">
                <a:solidFill>
                  <a:srgbClr val="002060"/>
                </a:solidFill>
                <a:latin typeface="David" pitchFamily="2" charset="-79"/>
                <a:cs typeface="David" pitchFamily="2" charset="-79"/>
              </a:rPr>
              <a:t>האגף והקרן לחיילים משוחררים</a:t>
            </a:r>
          </a:p>
        </p:txBody>
      </p:sp>
      <p:pic>
        <p:nvPicPr>
          <p:cNvPr id="8" name="תמונה 7"/>
          <p:cNvPicPr>
            <a:picLocks noChangeAspect="1"/>
          </p:cNvPicPr>
          <p:nvPr/>
        </p:nvPicPr>
        <p:blipFill>
          <a:blip r:embed="rId3"/>
          <a:stretch>
            <a:fillRect/>
          </a:stretch>
        </p:blipFill>
        <p:spPr>
          <a:xfrm>
            <a:off x="157148" y="188641"/>
            <a:ext cx="893253" cy="844352"/>
          </a:xfrm>
          <a:prstGeom prst="rect">
            <a:avLst/>
          </a:prstGeom>
        </p:spPr>
      </p:pic>
    </p:spTree>
    <p:extLst>
      <p:ext uri="{BB962C8B-B14F-4D97-AF65-F5344CB8AC3E}">
        <p14:creationId xmlns:p14="http://schemas.microsoft.com/office/powerpoint/2010/main" val="4190849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xmlns="" id="{3D57AFC0-2FAD-4E26-BF72-C14C141509E6}"/>
              </a:ext>
            </a:extLst>
          </p:cNvPr>
          <p:cNvSpPr/>
          <p:nvPr/>
        </p:nvSpPr>
        <p:spPr>
          <a:xfrm>
            <a:off x="0" y="16233"/>
            <a:ext cx="12192000" cy="1015663"/>
          </a:xfrm>
          <a:prstGeom prst="rect">
            <a:avLst/>
          </a:prstGeom>
          <a:noFill/>
        </p:spPr>
        <p:txBody>
          <a:bodyPr wrap="square" lIns="91440" tIns="45720" rIns="91440" bIns="45720">
            <a:spAutoFit/>
          </a:bodyPr>
          <a:lstStyle/>
          <a:p>
            <a:pPr algn="ct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סיוע בדיור </a:t>
            </a:r>
            <a:r>
              <a:rPr lang="he-IL" sz="6000" b="1" dirty="0" err="1">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לחיימ"שים</a:t>
            </a:r>
            <a:endPar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endParaRPr>
          </a:p>
        </p:txBody>
      </p:sp>
      <p:sp>
        <p:nvSpPr>
          <p:cNvPr id="5" name="Rectangle 6">
            <a:extLst>
              <a:ext uri="{FF2B5EF4-FFF2-40B4-BE49-F238E27FC236}">
                <a16:creationId xmlns:a16="http://schemas.microsoft.com/office/drawing/2014/main" xmlns="" id="{FA683CB0-C669-4847-B894-076494AFC20C}"/>
              </a:ext>
            </a:extLst>
          </p:cNvPr>
          <p:cNvSpPr>
            <a:spLocks noChangeArrowheads="1"/>
          </p:cNvSpPr>
          <p:nvPr/>
        </p:nvSpPr>
        <p:spPr bwMode="auto">
          <a:xfrm>
            <a:off x="106532" y="1169862"/>
            <a:ext cx="9961377" cy="4143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he-IL" sz="1950" dirty="0">
                <a:solidFill>
                  <a:srgbClr val="002060"/>
                </a:solidFill>
                <a:latin typeface="David" pitchFamily="2" charset="-79"/>
                <a:cs typeface="David" pitchFamily="2" charset="-79"/>
              </a:rPr>
              <a:t>במהלך חודש יולי 2017, אושרו ע"י הכנסת מספר תיקונים לחוק חיימ"ש.</a:t>
            </a:r>
            <a:endParaRPr lang="en-US" sz="1950" dirty="0">
              <a:solidFill>
                <a:srgbClr val="002060"/>
              </a:solidFill>
              <a:latin typeface="David" pitchFamily="2" charset="-79"/>
              <a:cs typeface="David" pitchFamily="2" charset="-79"/>
            </a:endParaRPr>
          </a:p>
          <a:p>
            <a:pPr algn="r">
              <a:lnSpc>
                <a:spcPct val="150000"/>
              </a:lnSpc>
            </a:pPr>
            <a:r>
              <a:rPr lang="he-IL" sz="1950" dirty="0">
                <a:solidFill>
                  <a:srgbClr val="002060"/>
                </a:solidFill>
                <a:latin typeface="David" pitchFamily="2" charset="-79"/>
                <a:cs typeface="David" pitchFamily="2" charset="-79"/>
              </a:rPr>
              <a:t>חיילים בודדים אשר היו מוכרים כבודדים והיו זכאים להטבת דיור ביום שחרורם - </a:t>
            </a:r>
            <a:r>
              <a:rPr lang="he-IL" sz="1950" b="1" dirty="0">
                <a:solidFill>
                  <a:srgbClr val="002060"/>
                </a:solidFill>
                <a:latin typeface="David" pitchFamily="2" charset="-79"/>
                <a:cs typeface="David" pitchFamily="2" charset="-79"/>
              </a:rPr>
              <a:t>סיוע בדיור למשך שנה מיום שחרורו של החייל.</a:t>
            </a:r>
            <a:endParaRPr lang="en-US" sz="1950" b="1" dirty="0">
              <a:solidFill>
                <a:srgbClr val="002060"/>
              </a:solidFill>
              <a:latin typeface="David" pitchFamily="2" charset="-79"/>
              <a:cs typeface="David" pitchFamily="2" charset="-79"/>
            </a:endParaRPr>
          </a:p>
          <a:p>
            <a:pPr algn="r">
              <a:lnSpc>
                <a:spcPct val="150000"/>
              </a:lnSpc>
            </a:pPr>
            <a:r>
              <a:rPr lang="he-IL" sz="1950" dirty="0">
                <a:solidFill>
                  <a:srgbClr val="002060"/>
                </a:solidFill>
                <a:latin typeface="David" pitchFamily="2" charset="-79"/>
                <a:cs typeface="David" pitchFamily="2" charset="-79"/>
              </a:rPr>
              <a:t>בפני החייל יועמדו מספר פתרונות דיור אשר יוכל לבחור אחד מבניהם:</a:t>
            </a:r>
            <a:endParaRPr lang="en-US" sz="1950" dirty="0">
              <a:solidFill>
                <a:srgbClr val="002060"/>
              </a:solidFill>
              <a:latin typeface="David" pitchFamily="2" charset="-79"/>
              <a:cs typeface="David" pitchFamily="2" charset="-79"/>
            </a:endParaRPr>
          </a:p>
          <a:p>
            <a:pPr marL="742950" lvl="1" indent="-285750" algn="r" rtl="1">
              <a:lnSpc>
                <a:spcPct val="150000"/>
              </a:lnSpc>
              <a:buClr>
                <a:srgbClr val="002060"/>
              </a:buClr>
              <a:buSzPct val="90000"/>
              <a:buFont typeface="Wingdings" panose="05000000000000000000" pitchFamily="2" charset="2"/>
              <a:buChar char="§"/>
            </a:pPr>
            <a:r>
              <a:rPr lang="he-IL" sz="1950" u="sng" dirty="0">
                <a:solidFill>
                  <a:srgbClr val="002060"/>
                </a:solidFill>
                <a:latin typeface="David" pitchFamily="2" charset="-79"/>
                <a:cs typeface="David" pitchFamily="2" charset="-79"/>
              </a:rPr>
              <a:t>השתתפות חודשית בשכר דירה בגובה עד 1000 ₪ </a:t>
            </a:r>
            <a:r>
              <a:rPr lang="he-IL" sz="1950" dirty="0">
                <a:solidFill>
                  <a:srgbClr val="002060"/>
                </a:solidFill>
                <a:latin typeface="David" pitchFamily="2" charset="-79"/>
                <a:cs typeface="David" pitchFamily="2" charset="-79"/>
              </a:rPr>
              <a:t>למשך שנה מיום השחרור וכנגד הצגת חוזה שכירות.</a:t>
            </a:r>
            <a:endParaRPr lang="en-US" sz="1950" dirty="0">
              <a:solidFill>
                <a:srgbClr val="002060"/>
              </a:solidFill>
              <a:latin typeface="David" pitchFamily="2" charset="-79"/>
              <a:cs typeface="David" pitchFamily="2" charset="-79"/>
            </a:endParaRPr>
          </a:p>
          <a:p>
            <a:pPr marL="742950" lvl="1" indent="-285750" algn="r" rtl="1">
              <a:lnSpc>
                <a:spcPct val="150000"/>
              </a:lnSpc>
              <a:buClr>
                <a:srgbClr val="002060"/>
              </a:buClr>
              <a:buSzPct val="90000"/>
              <a:buFont typeface="Wingdings" panose="05000000000000000000" pitchFamily="2" charset="2"/>
              <a:buChar char="§"/>
            </a:pPr>
            <a:r>
              <a:rPr lang="he-IL" sz="1950" u="sng" dirty="0">
                <a:solidFill>
                  <a:srgbClr val="002060"/>
                </a:solidFill>
                <a:latin typeface="David" pitchFamily="2" charset="-79"/>
                <a:cs typeface="David" pitchFamily="2" charset="-79"/>
              </a:rPr>
              <a:t>לינה בבית החייל </a:t>
            </a:r>
            <a:r>
              <a:rPr lang="he-IL" sz="1950" dirty="0">
                <a:solidFill>
                  <a:srgbClr val="002060"/>
                </a:solidFill>
                <a:latin typeface="David" pitchFamily="2" charset="-79"/>
                <a:cs typeface="David" pitchFamily="2" charset="-79"/>
              </a:rPr>
              <a:t>– מיועד הן לחיילים שטרם שחרורם התגוררו בבית החייל והן לחיילים אשר מימשו פתרונות דיור אחרים במהלך שרותם. המגורים בבית החייל ניתנים לתקופה של </a:t>
            </a:r>
            <a:r>
              <a:rPr lang="he-IL" sz="1950" b="1" dirty="0">
                <a:solidFill>
                  <a:srgbClr val="002060"/>
                </a:solidFill>
                <a:latin typeface="David" pitchFamily="2" charset="-79"/>
                <a:cs typeface="David" pitchFamily="2" charset="-79"/>
              </a:rPr>
              <a:t>עד שלושה חודשים לכל היותר</a:t>
            </a:r>
            <a:r>
              <a:rPr lang="he-IL" sz="1950" dirty="0">
                <a:solidFill>
                  <a:srgbClr val="002060"/>
                </a:solidFill>
                <a:latin typeface="David" pitchFamily="2" charset="-79"/>
                <a:cs typeface="David" pitchFamily="2" charset="-79"/>
              </a:rPr>
              <a:t> ללא אפשרות הארכה (בשונה מבעבר). לאחר תקופה זו יוכל לממש פתרון דיור אחר מבין האפשרויות הקיימות – משלים לתקופה של סה"כ שנה יחד עם תקופת ההתגוררות בית החייל.</a:t>
            </a:r>
            <a:endParaRPr lang="en-US" sz="1950" dirty="0">
              <a:solidFill>
                <a:srgbClr val="002060"/>
              </a:solidFill>
              <a:latin typeface="David" pitchFamily="2" charset="-79"/>
              <a:cs typeface="David" pitchFamily="2" charset="-79"/>
            </a:endParaRPr>
          </a:p>
        </p:txBody>
      </p:sp>
      <p:sp>
        <p:nvSpPr>
          <p:cNvPr id="7" name="מלבן 6">
            <a:extLst>
              <a:ext uri="{FF2B5EF4-FFF2-40B4-BE49-F238E27FC236}">
                <a16:creationId xmlns:a16="http://schemas.microsoft.com/office/drawing/2014/main" xmlns="" id="{CE2A13C6-1895-4C1F-8678-07C62914761A}"/>
              </a:ext>
            </a:extLst>
          </p:cNvPr>
          <p:cNvSpPr/>
          <p:nvPr/>
        </p:nvSpPr>
        <p:spPr>
          <a:xfrm>
            <a:off x="834501" y="5668660"/>
            <a:ext cx="8451543" cy="707886"/>
          </a:xfrm>
          <a:prstGeom prst="rect">
            <a:avLst/>
          </a:prstGeom>
          <a:solidFill>
            <a:schemeClr val="bg1">
              <a:lumMod val="75000"/>
            </a:schemeClr>
          </a:solidFill>
          <a:ln>
            <a:solidFill>
              <a:schemeClr val="accent2">
                <a:lumMod val="75000"/>
              </a:schemeClr>
            </a:solid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square" rtlCol="1">
            <a:spAutoFit/>
          </a:bodyPr>
          <a:lstStyle/>
          <a:p>
            <a:pPr algn="ctr" rtl="1"/>
            <a:r>
              <a:rPr lang="he-IL" sz="2000" b="1" dirty="0">
                <a:solidFill>
                  <a:srgbClr val="002060"/>
                </a:solidFill>
                <a:latin typeface="David" pitchFamily="34" charset="-79"/>
                <a:cs typeface="David" pitchFamily="34" charset="-79"/>
              </a:rPr>
              <a:t>על מנת לממש את הטבת הדיור על החייל לפנות לאגף והקרן לחיילים משוחררים. </a:t>
            </a:r>
          </a:p>
          <a:p>
            <a:pPr algn="ctr" rtl="1"/>
            <a:r>
              <a:rPr lang="he-IL" sz="2000" b="1" dirty="0">
                <a:solidFill>
                  <a:srgbClr val="002060"/>
                </a:solidFill>
                <a:latin typeface="David" pitchFamily="34" charset="-79"/>
                <a:cs typeface="David" pitchFamily="34" charset="-79"/>
              </a:rPr>
              <a:t>ניתן לפנות החל מחצי שנה טרם מועד השחרור. </a:t>
            </a:r>
          </a:p>
        </p:txBody>
      </p:sp>
      <p:pic>
        <p:nvPicPr>
          <p:cNvPr id="8" name="תמונה 7"/>
          <p:cNvPicPr>
            <a:picLocks noChangeAspect="1"/>
          </p:cNvPicPr>
          <p:nvPr/>
        </p:nvPicPr>
        <p:blipFill>
          <a:blip r:embed="rId2"/>
          <a:stretch>
            <a:fillRect/>
          </a:stretch>
        </p:blipFill>
        <p:spPr>
          <a:xfrm>
            <a:off x="157148" y="188641"/>
            <a:ext cx="893253" cy="844352"/>
          </a:xfrm>
          <a:prstGeom prst="rect">
            <a:avLst/>
          </a:prstGeom>
        </p:spPr>
      </p:pic>
    </p:spTree>
    <p:extLst>
      <p:ext uri="{BB962C8B-B14F-4D97-AF65-F5344CB8AC3E}">
        <p14:creationId xmlns:p14="http://schemas.microsoft.com/office/powerpoint/2010/main" val="2422744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ענן 4"/>
          <p:cNvSpPr/>
          <p:nvPr/>
        </p:nvSpPr>
        <p:spPr>
          <a:xfrm>
            <a:off x="4115679" y="4345670"/>
            <a:ext cx="2934246" cy="1785950"/>
          </a:xfrm>
          <a:prstGeom prst="cloud">
            <a:avLst/>
          </a:prstGeom>
          <a:solidFill>
            <a:srgbClr val="FFCF9F"/>
          </a:solidFill>
          <a:ln>
            <a:solidFill>
              <a:srgbClr val="FE7F00"/>
            </a:solidFill>
          </a:ln>
          <a:effectLst>
            <a:glow rad="63500">
              <a:schemeClr val="accent6">
                <a:satMod val="175000"/>
                <a:alpha val="40000"/>
              </a:schemeClr>
            </a:glow>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sz="1600" b="1" u="sng" dirty="0">
              <a:solidFill>
                <a:srgbClr val="002060"/>
              </a:solidFill>
              <a:latin typeface="David" pitchFamily="34" charset="-79"/>
              <a:cs typeface="David" pitchFamily="34" charset="-79"/>
            </a:endParaRPr>
          </a:p>
          <a:p>
            <a:pPr algn="ctr">
              <a:defRPr/>
            </a:pPr>
            <a:r>
              <a:rPr lang="he-IL" sz="1600" b="1" u="sng" dirty="0">
                <a:solidFill>
                  <a:srgbClr val="002060"/>
                </a:solidFill>
                <a:latin typeface="David" pitchFamily="34" charset="-79"/>
                <a:cs typeface="David" pitchFamily="34" charset="-79"/>
              </a:rPr>
              <a:t>מרכז מידע של מיטב</a:t>
            </a:r>
          </a:p>
          <a:p>
            <a:pPr algn="ctr">
              <a:defRPr/>
            </a:pPr>
            <a:r>
              <a:rPr lang="he-IL" sz="1600" b="1" dirty="0">
                <a:solidFill>
                  <a:srgbClr val="002060"/>
                </a:solidFill>
                <a:latin typeface="David" pitchFamily="34" charset="-79"/>
                <a:cs typeface="David" pitchFamily="34" charset="-79"/>
              </a:rPr>
              <a:t>1111</a:t>
            </a:r>
          </a:p>
          <a:p>
            <a:pPr algn="ctr">
              <a:defRPr/>
            </a:pPr>
            <a:r>
              <a:rPr lang="he-IL" sz="1600" b="1" dirty="0">
                <a:solidFill>
                  <a:srgbClr val="002060"/>
                </a:solidFill>
                <a:latin typeface="David" pitchFamily="34" charset="-79"/>
                <a:cs typeface="David" pitchFamily="34" charset="-79"/>
              </a:rPr>
              <a:t>שלוחה 1</a:t>
            </a:r>
          </a:p>
          <a:p>
            <a:pPr>
              <a:defRPr/>
            </a:pPr>
            <a:endParaRPr lang="en-US" sz="1600" b="1" dirty="0">
              <a:solidFill>
                <a:srgbClr val="002060"/>
              </a:solidFill>
              <a:latin typeface="David" pitchFamily="34" charset="-79"/>
              <a:cs typeface="David" pitchFamily="34" charset="-79"/>
            </a:endParaRPr>
          </a:p>
        </p:txBody>
      </p:sp>
      <p:sp>
        <p:nvSpPr>
          <p:cNvPr id="6" name="ענן 5"/>
          <p:cNvSpPr/>
          <p:nvPr/>
        </p:nvSpPr>
        <p:spPr>
          <a:xfrm>
            <a:off x="7332203" y="1328970"/>
            <a:ext cx="2520280" cy="1783100"/>
          </a:xfrm>
          <a:prstGeom prst="cloud">
            <a:avLst/>
          </a:prstGeom>
          <a:solidFill>
            <a:srgbClr val="FF99CC"/>
          </a:solidFill>
          <a:ln>
            <a:solidFill>
              <a:srgbClr val="FF43A1"/>
            </a:solidFill>
          </a:ln>
          <a:effectLst>
            <a:glow rad="63500">
              <a:srgbClr val="FF43A1">
                <a:alpha val="40000"/>
              </a:srgbClr>
            </a:glow>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he-IL" sz="1600" b="1" u="sng" dirty="0">
                <a:solidFill>
                  <a:srgbClr val="002060"/>
                </a:solidFill>
                <a:latin typeface="Arial" pitchFamily="34" charset="0"/>
                <a:cs typeface="David" pitchFamily="2" charset="-79"/>
              </a:rPr>
              <a:t>מוקד בודדים</a:t>
            </a:r>
          </a:p>
          <a:p>
            <a:pPr algn="ctr">
              <a:defRPr/>
            </a:pPr>
            <a:r>
              <a:rPr lang="he-IL" sz="1600" b="1" dirty="0">
                <a:solidFill>
                  <a:srgbClr val="002060"/>
                </a:solidFill>
                <a:latin typeface="Arial" pitchFamily="34" charset="0"/>
                <a:cs typeface="David" pitchFamily="2" charset="-79"/>
              </a:rPr>
              <a:t>1111</a:t>
            </a:r>
          </a:p>
          <a:p>
            <a:pPr algn="ctr">
              <a:defRPr/>
            </a:pPr>
            <a:r>
              <a:rPr lang="he-IL" sz="1600" b="1" dirty="0">
                <a:solidFill>
                  <a:srgbClr val="002060"/>
                </a:solidFill>
                <a:latin typeface="Arial" pitchFamily="34" charset="0"/>
                <a:cs typeface="David" pitchFamily="2" charset="-79"/>
              </a:rPr>
              <a:t>שלוחה 2</a:t>
            </a:r>
            <a:endParaRPr lang="en-US" sz="1600" b="1" dirty="0">
              <a:solidFill>
                <a:srgbClr val="002060"/>
              </a:solidFill>
              <a:latin typeface="Arial" pitchFamily="34" charset="0"/>
              <a:cs typeface="David" pitchFamily="2" charset="-79"/>
            </a:endParaRPr>
          </a:p>
        </p:txBody>
      </p:sp>
      <p:sp>
        <p:nvSpPr>
          <p:cNvPr id="7" name="מלבן 6"/>
          <p:cNvSpPr/>
          <p:nvPr/>
        </p:nvSpPr>
        <p:spPr>
          <a:xfrm>
            <a:off x="3091376" y="188279"/>
            <a:ext cx="5317482" cy="1015663"/>
          </a:xfrm>
          <a:prstGeom prst="rect">
            <a:avLst/>
          </a:prstGeom>
        </p:spPr>
        <p:txBody>
          <a:bodyPr wrap="none">
            <a:spAutoFit/>
          </a:bodyPr>
          <a:lstStyle/>
          <a:p>
            <a:pPr algn="ctr">
              <a:spcBef>
                <a:spcPct val="0"/>
              </a:spcBef>
              <a:defRPr/>
            </a:pPr>
            <a:r>
              <a:rPr lang="he-IL" sz="60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טלפונים חשובים</a:t>
            </a:r>
          </a:p>
        </p:txBody>
      </p:sp>
      <p:sp>
        <p:nvSpPr>
          <p:cNvPr id="10" name="ענן 9"/>
          <p:cNvSpPr/>
          <p:nvPr/>
        </p:nvSpPr>
        <p:spPr>
          <a:xfrm>
            <a:off x="433138" y="1505432"/>
            <a:ext cx="3483743" cy="1851620"/>
          </a:xfrm>
          <a:prstGeom prst="cloud">
            <a:avLst/>
          </a:prstGeom>
          <a:solidFill>
            <a:srgbClr val="AEFF85"/>
          </a:solidFill>
          <a:ln>
            <a:solidFill>
              <a:srgbClr val="00C000"/>
            </a:solidFill>
          </a:ln>
          <a:effectLst>
            <a:glow rad="63500">
              <a:schemeClr val="accent3">
                <a:satMod val="175000"/>
                <a:alpha val="40000"/>
              </a:schemeClr>
            </a:glow>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a:solidFill>
                  <a:srgbClr val="002060"/>
                </a:solidFill>
                <a:latin typeface="Arial" pitchFamily="34" charset="0"/>
                <a:cs typeface="David" pitchFamily="2" charset="-79"/>
              </a:rPr>
              <a:t>   </a:t>
            </a:r>
            <a:r>
              <a:rPr lang="he-IL" sz="1600" b="1" u="sng">
                <a:solidFill>
                  <a:srgbClr val="002060"/>
                </a:solidFill>
                <a:latin typeface="Arial" pitchFamily="34" charset="0"/>
                <a:cs typeface="David" pitchFamily="2" charset="-79"/>
              </a:rPr>
              <a:t>נציב </a:t>
            </a:r>
            <a:r>
              <a:rPr lang="he-IL" sz="1600" b="1" u="sng" dirty="0">
                <a:solidFill>
                  <a:srgbClr val="002060"/>
                </a:solidFill>
                <a:latin typeface="Arial" pitchFamily="34" charset="0"/>
                <a:cs typeface="David" pitchFamily="2" charset="-79"/>
              </a:rPr>
              <a:t>קבילות החיילים</a:t>
            </a:r>
          </a:p>
          <a:p>
            <a:pPr algn="ctr" rtl="1">
              <a:defRPr/>
            </a:pPr>
            <a:r>
              <a:rPr lang="he-IL" sz="1600" b="1" dirty="0">
                <a:solidFill>
                  <a:srgbClr val="002060"/>
                </a:solidFill>
                <a:latin typeface="Arial" pitchFamily="34" charset="0"/>
                <a:cs typeface="David" pitchFamily="2" charset="-79"/>
              </a:rPr>
              <a:t>03-6977374</a:t>
            </a:r>
          </a:p>
          <a:p>
            <a:pPr algn="ctr" rtl="1">
              <a:defRPr/>
            </a:pPr>
            <a:r>
              <a:rPr lang="he-IL" sz="1600" b="1" dirty="0">
                <a:solidFill>
                  <a:srgbClr val="002060"/>
                </a:solidFill>
                <a:latin typeface="Arial" pitchFamily="34" charset="0"/>
                <a:cs typeface="David" pitchFamily="2" charset="-79"/>
              </a:rPr>
              <a:t>פקס 03-6977135</a:t>
            </a:r>
          </a:p>
          <a:p>
            <a:pPr algn="ctr" rtl="1">
              <a:defRPr/>
            </a:pPr>
            <a:r>
              <a:rPr lang="he-IL" sz="1600" b="1" dirty="0">
                <a:solidFill>
                  <a:srgbClr val="002060"/>
                </a:solidFill>
                <a:latin typeface="Arial" pitchFamily="34" charset="0"/>
                <a:cs typeface="David" pitchFamily="2" charset="-79"/>
              </a:rPr>
              <a:t>מחנה רבין, תל אביב</a:t>
            </a:r>
            <a:endParaRPr lang="en-US" sz="1600" b="1" dirty="0">
              <a:solidFill>
                <a:srgbClr val="002060"/>
              </a:solidFill>
              <a:latin typeface="Arial" pitchFamily="34" charset="0"/>
              <a:cs typeface="David" pitchFamily="2" charset="-79"/>
            </a:endParaRPr>
          </a:p>
        </p:txBody>
      </p:sp>
      <p:sp>
        <p:nvSpPr>
          <p:cNvPr id="11" name="ענן 10"/>
          <p:cNvSpPr/>
          <p:nvPr/>
        </p:nvSpPr>
        <p:spPr>
          <a:xfrm>
            <a:off x="7427224" y="3664280"/>
            <a:ext cx="2974588" cy="1846458"/>
          </a:xfrm>
          <a:prstGeom prst="cloud">
            <a:avLst/>
          </a:prstGeom>
          <a:solidFill>
            <a:srgbClr val="DCB9FF"/>
          </a:solidFill>
          <a:ln>
            <a:solidFill>
              <a:srgbClr val="9F3FFF"/>
            </a:solidFill>
          </a:ln>
          <a:effectLst>
            <a:glow rad="63500">
              <a:srgbClr val="9F3FFF">
                <a:alpha val="40000"/>
              </a:srgbClr>
            </a:glow>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r>
              <a:rPr lang="he-IL" sz="1600" b="1" u="sng" dirty="0">
                <a:solidFill>
                  <a:srgbClr val="002060"/>
                </a:solidFill>
                <a:latin typeface="Arial" pitchFamily="34" charset="0"/>
                <a:cs typeface="David" pitchFamily="2" charset="-79"/>
              </a:rPr>
              <a:t>קצין פניות הציבור</a:t>
            </a:r>
          </a:p>
          <a:p>
            <a:pPr algn="ctr" rtl="1">
              <a:defRPr/>
            </a:pPr>
            <a:r>
              <a:rPr lang="he-IL" sz="1600" b="1" dirty="0">
                <a:solidFill>
                  <a:srgbClr val="002060"/>
                </a:solidFill>
                <a:latin typeface="Arial" pitchFamily="34" charset="0"/>
                <a:cs typeface="David" pitchFamily="2" charset="-79"/>
              </a:rPr>
              <a:t>1111 שלוחה 5</a:t>
            </a:r>
          </a:p>
          <a:p>
            <a:pPr algn="ctr" rtl="1">
              <a:defRPr/>
            </a:pPr>
            <a:r>
              <a:rPr lang="he-IL" sz="1600" b="1" dirty="0">
                <a:solidFill>
                  <a:srgbClr val="002060"/>
                </a:solidFill>
                <a:latin typeface="Arial" pitchFamily="34" charset="0"/>
                <a:cs typeface="David" pitchFamily="2" charset="-79"/>
              </a:rPr>
              <a:t>פקס 03-5699400</a:t>
            </a:r>
          </a:p>
          <a:p>
            <a:pPr algn="ctr" rtl="1">
              <a:defRPr/>
            </a:pPr>
            <a:r>
              <a:rPr lang="he-IL" sz="1600" b="1" dirty="0">
                <a:solidFill>
                  <a:srgbClr val="002060"/>
                </a:solidFill>
                <a:latin typeface="Arial" pitchFamily="34" charset="0"/>
                <a:cs typeface="David" pitchFamily="2" charset="-79"/>
              </a:rPr>
              <a:t>מחנה רבין, תל אביב</a:t>
            </a:r>
            <a:endParaRPr lang="en-US" sz="1600" b="1" dirty="0">
              <a:solidFill>
                <a:srgbClr val="002060"/>
              </a:solidFill>
              <a:latin typeface="Arial" pitchFamily="34" charset="0"/>
              <a:cs typeface="David" pitchFamily="2" charset="-79"/>
            </a:endParaRPr>
          </a:p>
        </p:txBody>
      </p:sp>
      <p:sp>
        <p:nvSpPr>
          <p:cNvPr id="12" name="ענן 11"/>
          <p:cNvSpPr/>
          <p:nvPr/>
        </p:nvSpPr>
        <p:spPr>
          <a:xfrm>
            <a:off x="4115679" y="1569715"/>
            <a:ext cx="2794921" cy="1723053"/>
          </a:xfrm>
          <a:prstGeom prst="cloud">
            <a:avLst/>
          </a:prstGeom>
          <a:ln w="28575"/>
          <a:effectLst>
            <a:glow rad="139700">
              <a:schemeClr val="accent1">
                <a:satMod val="175000"/>
                <a:alpha val="40000"/>
              </a:schemeClr>
            </a:glow>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1" anchor="ctr"/>
          <a:lstStyle/>
          <a:p>
            <a:pPr algn="ctr" rtl="1">
              <a:defRPr/>
            </a:pPr>
            <a:r>
              <a:rPr lang="he-IL" sz="1600" b="1" u="sng" dirty="0">
                <a:solidFill>
                  <a:srgbClr val="002060"/>
                </a:solidFill>
                <a:latin typeface="Arial" pitchFamily="34" charset="0"/>
                <a:cs typeface="David" pitchFamily="2" charset="-79"/>
              </a:rPr>
              <a:t>טלפון אח גדול</a:t>
            </a:r>
          </a:p>
          <a:p>
            <a:pPr algn="ctr" rtl="1">
              <a:defRPr/>
            </a:pPr>
            <a:r>
              <a:rPr lang="he-IL" sz="1600" b="1" dirty="0">
                <a:solidFill>
                  <a:srgbClr val="002060"/>
                </a:solidFill>
                <a:latin typeface="Arial" pitchFamily="34" charset="0"/>
                <a:cs typeface="David" pitchFamily="2" charset="-79"/>
              </a:rPr>
              <a:t>058-6853497</a:t>
            </a:r>
            <a:endParaRPr lang="en-US" sz="800" b="1" dirty="0">
              <a:solidFill>
                <a:srgbClr val="002060"/>
              </a:solidFill>
              <a:effectLst>
                <a:outerShdw blurRad="38100" dist="38100" dir="2700000" algn="tl">
                  <a:srgbClr val="000000">
                    <a:alpha val="43137"/>
                  </a:srgbClr>
                </a:outerShdw>
              </a:effectLst>
              <a:latin typeface="David" pitchFamily="34" charset="-79"/>
              <a:cs typeface="David" pitchFamily="34" charset="-79"/>
            </a:endParaRPr>
          </a:p>
        </p:txBody>
      </p:sp>
      <p:sp>
        <p:nvSpPr>
          <p:cNvPr id="9" name="ענן 8"/>
          <p:cNvSpPr/>
          <p:nvPr/>
        </p:nvSpPr>
        <p:spPr>
          <a:xfrm>
            <a:off x="192505" y="3792617"/>
            <a:ext cx="3545876" cy="2055004"/>
          </a:xfrm>
          <a:prstGeom prst="cloud">
            <a:avLst/>
          </a:prstGeom>
          <a:solidFill>
            <a:srgbClr val="DCB9FF"/>
          </a:solidFill>
          <a:ln>
            <a:solidFill>
              <a:srgbClr val="9F3FFF"/>
            </a:solidFill>
          </a:ln>
          <a:effectLst>
            <a:glow rad="63500">
              <a:srgbClr val="9F3FFF">
                <a:alpha val="40000"/>
              </a:srgbClr>
            </a:glow>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r>
              <a:rPr lang="he-IL" sz="1600" b="1" u="sng" dirty="0">
                <a:solidFill>
                  <a:srgbClr val="002060"/>
                </a:solidFill>
                <a:latin typeface="Arial" pitchFamily="34" charset="0"/>
                <a:cs typeface="David" pitchFamily="2" charset="-79"/>
              </a:rPr>
              <a:t>האגף והקרן לחיילים משוחררים</a:t>
            </a:r>
          </a:p>
          <a:p>
            <a:pPr algn="ctr" rtl="1">
              <a:defRPr/>
            </a:pPr>
            <a:r>
              <a:rPr lang="he-IL" sz="1600" b="1" dirty="0">
                <a:solidFill>
                  <a:srgbClr val="002060"/>
                </a:solidFill>
                <a:latin typeface="Arial" pitchFamily="34" charset="0"/>
                <a:cs typeface="David" pitchFamily="2" charset="-79"/>
              </a:rPr>
              <a:t>03-7776770</a:t>
            </a:r>
          </a:p>
          <a:p>
            <a:pPr algn="ctr" rtl="1">
              <a:defRPr/>
            </a:pPr>
            <a:r>
              <a:rPr lang="he-IL" sz="1600" b="1" dirty="0">
                <a:solidFill>
                  <a:srgbClr val="002060"/>
                </a:solidFill>
                <a:latin typeface="Arial" pitchFamily="34" charset="0"/>
                <a:cs typeface="David" pitchFamily="2" charset="-79"/>
              </a:rPr>
              <a:t>בניין משהב"ט, תל השומר</a:t>
            </a:r>
            <a:endParaRPr lang="en-US" sz="1600" b="1" dirty="0">
              <a:solidFill>
                <a:srgbClr val="002060"/>
              </a:solidFill>
              <a:latin typeface="Arial" pitchFamily="34" charset="0"/>
              <a:cs typeface="David" pitchFamily="2" charset="-79"/>
            </a:endParaRPr>
          </a:p>
        </p:txBody>
      </p:sp>
      <p:pic>
        <p:nvPicPr>
          <p:cNvPr id="14" name="תמונה 13"/>
          <p:cNvPicPr>
            <a:picLocks noChangeAspect="1"/>
          </p:cNvPicPr>
          <p:nvPr/>
        </p:nvPicPr>
        <p:blipFill>
          <a:blip r:embed="rId2"/>
          <a:stretch>
            <a:fillRect/>
          </a:stretch>
        </p:blipFill>
        <p:spPr>
          <a:xfrm>
            <a:off x="157148" y="188641"/>
            <a:ext cx="893253" cy="844352"/>
          </a:xfrm>
          <a:prstGeom prst="rect">
            <a:avLst/>
          </a:prstGeom>
        </p:spPr>
      </p:pic>
    </p:spTree>
    <p:extLst>
      <p:ext uri="{BB962C8B-B14F-4D97-AF65-F5344CB8AC3E}">
        <p14:creationId xmlns:p14="http://schemas.microsoft.com/office/powerpoint/2010/main" val="2140077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0608" y="1860884"/>
            <a:ext cx="10502900" cy="4524315"/>
          </a:xfrm>
          <a:prstGeom prst="rect">
            <a:avLst/>
          </a:prstGeom>
          <a:noFill/>
        </p:spPr>
        <p:txBody>
          <a:bodyPr wrap="square" rtlCol="1">
            <a:spAutoFit/>
          </a:bodyPr>
          <a:lstStyle/>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זכויות </a:t>
            </a:r>
          </a:p>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החיילים הבודדים</a:t>
            </a:r>
          </a:p>
          <a:p>
            <a:pPr algn="ctr" rtl="1"/>
            <a:r>
              <a:rPr lang="he-IL" sz="9600" b="1" dirty="0">
                <a:ln w="3175" cmpd="sng">
                  <a:noFill/>
                  <a:prstDash val="solid"/>
                </a:ln>
                <a:solidFill>
                  <a:srgbClr val="002060"/>
                </a:solidFill>
                <a:effectLst>
                  <a:outerShdw blurRad="63500" dir="3600000" algn="tl" rotWithShape="0">
                    <a:srgbClr val="000000">
                      <a:alpha val="70000"/>
                    </a:srgbClr>
                  </a:outerShdw>
                </a:effectLst>
                <a:latin typeface="David" panose="020E0502060401010101" pitchFamily="34" charset="-79"/>
                <a:cs typeface="David" panose="020E0502060401010101" pitchFamily="34" charset="-79"/>
              </a:rPr>
              <a:t>2022/23</a:t>
            </a:r>
          </a:p>
        </p:txBody>
      </p:sp>
      <p:pic>
        <p:nvPicPr>
          <p:cNvPr id="5" name="תמונה 4"/>
          <p:cNvPicPr>
            <a:picLocks noChangeAspect="1"/>
          </p:cNvPicPr>
          <p:nvPr/>
        </p:nvPicPr>
        <p:blipFill>
          <a:blip r:embed="rId2"/>
          <a:stretch>
            <a:fillRect/>
          </a:stretch>
        </p:blipFill>
        <p:spPr>
          <a:xfrm>
            <a:off x="5218430" y="135686"/>
            <a:ext cx="1667255" cy="1576156"/>
          </a:xfrm>
          <a:prstGeom prst="rect">
            <a:avLst/>
          </a:prstGeom>
        </p:spPr>
      </p:pic>
    </p:spTree>
    <p:extLst>
      <p:ext uri="{BB962C8B-B14F-4D97-AF65-F5344CB8AC3E}">
        <p14:creationId xmlns:p14="http://schemas.microsoft.com/office/powerpoint/2010/main" val="257165019"/>
      </p:ext>
    </p:extLst>
  </p:cSld>
  <p:clrMapOvr>
    <a:masterClrMapping/>
  </p:clrMapOvr>
</p:sld>
</file>

<file path=ppt/theme/theme1.xml><?xml version="1.0" encoding="utf-8"?>
<a:theme xmlns:a="http://schemas.openxmlformats.org/drawingml/2006/main" name="פיאה">
  <a:themeElements>
    <a:clrScheme name="סגול">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3873</TotalTime>
  <Words>1832</Words>
  <Application>Microsoft Office PowerPoint</Application>
  <PresentationFormat>מסך רחב</PresentationFormat>
  <Paragraphs>245</Paragraphs>
  <Slides>29</Slides>
  <Notes>9</Notes>
  <HiddenSlides>2</HiddenSlides>
  <MMClips>0</MMClips>
  <ScaleCrop>false</ScaleCrop>
  <HeadingPairs>
    <vt:vector size="8" baseType="variant">
      <vt:variant>
        <vt:lpstr>גופנים בשימוש</vt:lpstr>
      </vt:variant>
      <vt:variant>
        <vt:i4>12</vt:i4>
      </vt:variant>
      <vt:variant>
        <vt:lpstr>ערכת נושא</vt:lpstr>
      </vt:variant>
      <vt:variant>
        <vt:i4>1</vt:i4>
      </vt:variant>
      <vt:variant>
        <vt:lpstr>שרתי OLE מוטבעים</vt:lpstr>
      </vt:variant>
      <vt:variant>
        <vt:i4>1</vt:i4>
      </vt:variant>
      <vt:variant>
        <vt:lpstr>כותרות שקופיות</vt:lpstr>
      </vt:variant>
      <vt:variant>
        <vt:i4>29</vt:i4>
      </vt:variant>
    </vt:vector>
  </HeadingPairs>
  <TitlesOfParts>
    <vt:vector size="43" baseType="lpstr">
      <vt:lpstr>Arial Unicode MS</vt:lpstr>
      <vt:lpstr>Arial</vt:lpstr>
      <vt:lpstr>Calibri</vt:lpstr>
      <vt:lpstr>DaunPenh</vt:lpstr>
      <vt:lpstr>David</vt:lpstr>
      <vt:lpstr>Gisha</vt:lpstr>
      <vt:lpstr>Guttman David</vt:lpstr>
      <vt:lpstr>Tahoma</vt:lpstr>
      <vt:lpstr>Trebuchet MS</vt:lpstr>
      <vt:lpstr>Wingdings</vt:lpstr>
      <vt:lpstr>Wingdings 2</vt:lpstr>
      <vt:lpstr>Wingdings 3</vt:lpstr>
      <vt:lpstr>פיאה</vt:lpstr>
      <vt:lpstr>Acrobat Document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     גם "לא" זו תשובה</vt:lpstr>
      <vt:lpstr>מצגת של PowerPoint</vt:lpstr>
      <vt:lpstr>מצגת של PowerPoint</vt:lpstr>
      <vt:lpstr>מצגת של PowerPoint</vt:lpstr>
      <vt:lpstr>מצגת של PowerPoint</vt:lpstr>
      <vt:lpstr>מצגת של PowerPoint</vt:lpstr>
    </vt:vector>
  </TitlesOfParts>
  <Company>IAF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לכ"א/פרט/ת"ש ורווחה/קמ"ד ת"ש חובה</dc:creator>
  <cp:lastModifiedBy>reli@achgadol.org</cp:lastModifiedBy>
  <cp:revision>171</cp:revision>
  <dcterms:created xsi:type="dcterms:W3CDTF">2017-12-07T13:45:05Z</dcterms:created>
  <dcterms:modified xsi:type="dcterms:W3CDTF">2022-12-25T09:58:20Z</dcterms:modified>
</cp:coreProperties>
</file>