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8" r:id="rId2"/>
    <p:sldId id="330" r:id="rId3"/>
    <p:sldId id="411" r:id="rId4"/>
    <p:sldId id="305" r:id="rId5"/>
    <p:sldId id="419" r:id="rId6"/>
    <p:sldId id="413" r:id="rId7"/>
    <p:sldId id="424" r:id="rId8"/>
    <p:sldId id="417" r:id="rId9"/>
    <p:sldId id="425" r:id="rId10"/>
    <p:sldId id="323" r:id="rId11"/>
    <p:sldId id="336" r:id="rId12"/>
    <p:sldId id="333" r:id="rId13"/>
    <p:sldId id="429" r:id="rId14"/>
    <p:sldId id="420" r:id="rId15"/>
    <p:sldId id="334" r:id="rId16"/>
    <p:sldId id="338" r:id="rId17"/>
    <p:sldId id="335" r:id="rId18"/>
    <p:sldId id="339" r:id="rId19"/>
    <p:sldId id="340" r:id="rId20"/>
    <p:sldId id="341" r:id="rId21"/>
    <p:sldId id="342" r:id="rId22"/>
    <p:sldId id="343" r:id="rId23"/>
    <p:sldId id="344" r:id="rId24"/>
    <p:sldId id="431" r:id="rId25"/>
    <p:sldId id="348" r:id="rId26"/>
    <p:sldId id="430" r:id="rId27"/>
    <p:sldId id="349" r:id="rId28"/>
    <p:sldId id="350" r:id="rId29"/>
    <p:sldId id="432" r:id="rId30"/>
    <p:sldId id="433" r:id="rId31"/>
    <p:sldId id="345" r:id="rId32"/>
    <p:sldId id="434" r:id="rId33"/>
    <p:sldId id="428" r:id="rId34"/>
    <p:sldId id="355" r:id="rId35"/>
    <p:sldId id="435" r:id="rId36"/>
    <p:sldId id="398" r:id="rId37"/>
    <p:sldId id="404" r:id="rId38"/>
    <p:sldId id="405" r:id="rId39"/>
    <p:sldId id="436" r:id="rId40"/>
    <p:sldId id="437" r:id="rId41"/>
    <p:sldId id="397" r:id="rId42"/>
    <p:sldId id="438" r:id="rId43"/>
    <p:sldId id="443" r:id="rId44"/>
    <p:sldId id="442" r:id="rId45"/>
    <p:sldId id="295"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1" autoAdjust="0"/>
    <p:restoredTop sz="94660"/>
  </p:normalViewPr>
  <p:slideViewPr>
    <p:cSldViewPr snapToGrid="0">
      <p:cViewPr varScale="1">
        <p:scale>
          <a:sx n="94" d="100"/>
          <a:sy n="94" d="100"/>
        </p:scale>
        <p:origin x="51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dirty="0"/>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1A23486-A50B-4924-9D24-A939C1D7AFC9}" type="datetimeFigureOut">
              <a:rPr lang="he-IL" smtClean="0"/>
              <a:t>י"ד.תשרי.תשפ"ב</a:t>
            </a:fld>
            <a:endParaRPr lang="he-IL"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dirty="0"/>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dirty="0"/>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4AFAD90-00B0-4B81-9615-D241EC80D80D}" type="slidenum">
              <a:rPr lang="he-IL" smtClean="0"/>
              <a:t>‹#›</a:t>
            </a:fld>
            <a:endParaRPr lang="he-IL" dirty="0"/>
          </a:p>
        </p:txBody>
      </p:sp>
    </p:spTree>
    <p:extLst>
      <p:ext uri="{BB962C8B-B14F-4D97-AF65-F5344CB8AC3E}">
        <p14:creationId xmlns:p14="http://schemas.microsoft.com/office/powerpoint/2010/main" val="308435699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a:t>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a:pPr/>
              <a:t>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a:pPr/>
              <a:t>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a:pPr/>
              <a:t>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42A54C80-263E-416B-A8E0-580EDEADCBDC}" type="datetimeFigureOut">
              <a:rPr lang="en-US"/>
              <a:t>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dirty="0"/>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a:pPr/>
              <a:t>9/20/21</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a:pPr/>
              <a:t>9/20/21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jp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pn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2.jpeg"/><Relationship Id="rId7"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43.png"/><Relationship Id="rId4" Type="http://schemas.openxmlformats.org/officeDocument/2006/relationships/image" Target="../media/image28.png"/><Relationship Id="rId9"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finance@achgadol.org"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it-achgadol.formtitan.com/conversation" TargetMode="External"/><Relationship Id="rId2" Type="http://schemas.openxmlformats.org/officeDocument/2006/relationships/hyperlink" Target="https://achgadol.lightning.force.com/lightning/r/Case/5003W000006sXylQAE/view"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3" Type="http://schemas.openxmlformats.org/officeDocument/2006/relationships/hyperlink" Target="https://www.facebook.com/achgadol/" TargetMode="External"/><Relationship Id="rId7" Type="http://schemas.openxmlformats.org/officeDocument/2006/relationships/image" Target="../media/image1.png"/><Relationship Id="rId2" Type="http://schemas.openxmlformats.org/officeDocument/2006/relationships/hyperlink" Target="https://www.instagram.com/ach_gadol" TargetMode="External"/><Relationship Id="rId1" Type="http://schemas.openxmlformats.org/officeDocument/2006/relationships/slideLayout" Target="../slideLayouts/slideLayout2.xml"/><Relationship Id="rId6" Type="http://schemas.openxmlformats.org/officeDocument/2006/relationships/hyperlink" Target="https://docs.google.com/presentation/d/1keYlwx05Ftgos4FxPD6ExahxFeTqZOz2SGTcc4O-FLo/edit?usp=sharing" TargetMode="External"/><Relationship Id="rId5" Type="http://schemas.openxmlformats.org/officeDocument/2006/relationships/hyperlink" Target="https://it-achgadol.formtitan.com/Soldier_admission_request#/" TargetMode="External"/><Relationship Id="rId4" Type="http://schemas.openxmlformats.org/officeDocument/2006/relationships/hyperlink" Target="https://www.facebook.com/groups/achgadolvolunteers/"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9504" y="1348820"/>
            <a:ext cx="10502900" cy="4893647"/>
          </a:xfrm>
          <a:prstGeom prst="rect">
            <a:avLst/>
          </a:prstGeom>
          <a:noFill/>
        </p:spPr>
        <p:txBody>
          <a:bodyPr wrap="square" rtlCol="1">
            <a:spAutoFit/>
          </a:bodyPr>
          <a:lstStyle/>
          <a:p>
            <a:pPr algn="ctr" rtl="1"/>
            <a:r>
              <a:rPr lang="he-IL" sz="72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עמותת "אח גדול"</a:t>
            </a:r>
          </a:p>
          <a:p>
            <a:pPr algn="ctr" rtl="1"/>
            <a:r>
              <a:rPr lang="he-IL" sz="72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למען חיילים בודדים</a:t>
            </a:r>
          </a:p>
          <a:p>
            <a:pPr algn="ctr" rtl="1"/>
            <a:r>
              <a:rPr lang="he-IL" sz="9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הדרכת מתנדבים</a:t>
            </a:r>
          </a:p>
          <a:p>
            <a:pPr algn="ctr" rtl="1"/>
            <a:r>
              <a:rPr lang="he-IL" sz="7200" b="1">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2021/22</a:t>
            </a:r>
            <a:endParaRPr lang="en-US" sz="9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spTree>
    <p:extLst>
      <p:ext uri="{BB962C8B-B14F-4D97-AF65-F5344CB8AC3E}">
        <p14:creationId xmlns:p14="http://schemas.microsoft.com/office/powerpoint/2010/main" val="1929682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2000" dirty="0">
              <a:solidFill>
                <a:srgbClr val="002060"/>
              </a:solidFill>
              <a:latin typeface="David" pitchFamily="2" charset="-79"/>
              <a:cs typeface="David" pitchFamily="2" charset="-79"/>
            </a:endParaRPr>
          </a:p>
          <a:p>
            <a:pPr marL="0" indent="0">
              <a:buNone/>
            </a:pPr>
            <a:endParaRPr lang="en-US" sz="3600" dirty="0">
              <a:solidFill>
                <a:srgbClr val="002060"/>
              </a:solidFill>
              <a:latin typeface="David" pitchFamily="2" charset="-79"/>
              <a:cs typeface="David" pitchFamily="2" charset="-79"/>
            </a:endParaRPr>
          </a:p>
          <a:p>
            <a:pPr marL="0" indent="0">
              <a:buNone/>
            </a:pPr>
            <a:r>
              <a:rPr lang="he-IL" sz="3600" dirty="0">
                <a:solidFill>
                  <a:srgbClr val="002060"/>
                </a:solidFill>
                <a:latin typeface="David" pitchFamily="2" charset="-79"/>
                <a:cs typeface="David" pitchFamily="2" charset="-79"/>
              </a:rPr>
              <a:t>הדרכת ליווי אישי</a:t>
            </a:r>
            <a:endParaRPr lang="he-IL" sz="2800" dirty="0">
              <a:solidFill>
                <a:srgbClr val="002060"/>
              </a:solidFill>
              <a:latin typeface="David" pitchFamily="2" charset="-79"/>
              <a:cs typeface="David" pitchFamily="2" charset="-79"/>
            </a:endParaRPr>
          </a:p>
          <a:p>
            <a:pPr marL="0" indent="0">
              <a:buNone/>
            </a:pPr>
            <a:endParaRPr lang="he-IL" sz="3600" dirty="0">
              <a:solidFill>
                <a:srgbClr val="002060"/>
              </a:solidFill>
              <a:latin typeface="David" pitchFamily="2" charset="-79"/>
              <a:cs typeface="David" pitchFamily="2" charset="-79"/>
            </a:endParaRPr>
          </a:p>
          <a:p>
            <a:pPr marL="0" indent="0">
              <a:buNone/>
            </a:pPr>
            <a:r>
              <a:rPr lang="he-IL" sz="3600" dirty="0">
                <a:solidFill>
                  <a:srgbClr val="002060"/>
                </a:solidFill>
                <a:latin typeface="David" pitchFamily="2" charset="-79"/>
                <a:cs typeface="David" pitchFamily="2" charset="-79"/>
              </a:rPr>
              <a:t>נוהל החזרים</a:t>
            </a:r>
          </a:p>
          <a:p>
            <a:pPr marL="0" indent="0">
              <a:buNone/>
            </a:pPr>
            <a:r>
              <a:rPr lang="he-IL" sz="3600" dirty="0">
                <a:solidFill>
                  <a:srgbClr val="002060"/>
                </a:solidFill>
                <a:latin typeface="David" pitchFamily="2" charset="-79"/>
                <a:cs typeface="David" pitchFamily="2" charset="-79"/>
              </a:rPr>
              <a:t>תן ביס </a:t>
            </a:r>
          </a:p>
          <a:p>
            <a:pPr marL="0" indent="0">
              <a:buNone/>
            </a:pPr>
            <a:r>
              <a:rPr lang="he-IL" sz="3600" dirty="0">
                <a:solidFill>
                  <a:srgbClr val="002060"/>
                </a:solidFill>
                <a:latin typeface="David" pitchFamily="2" charset="-79"/>
                <a:cs typeface="David" pitchFamily="2" charset="-79"/>
              </a:rPr>
              <a:t>דיווח במערכת</a:t>
            </a:r>
          </a:p>
          <a:p>
            <a:pPr marL="0" indent="0">
              <a:buNone/>
            </a:pPr>
            <a:endParaRPr lang="he-IL" sz="4000" i="1" dirty="0">
              <a:solidFill>
                <a:srgbClr val="002060"/>
              </a:solidFill>
              <a:latin typeface="David" pitchFamily="2" charset="-79"/>
              <a:cs typeface="David" pitchFamily="2" charset="-79"/>
            </a:endParaRPr>
          </a:p>
          <a:p>
            <a:pPr marL="0" indent="0">
              <a:buNone/>
            </a:pPr>
            <a:r>
              <a:rPr lang="he-IL" sz="2600" i="1" dirty="0">
                <a:solidFill>
                  <a:srgbClr val="002060"/>
                </a:solidFill>
                <a:latin typeface="David" pitchFamily="2" charset="-79"/>
                <a:cs typeface="David" pitchFamily="2" charset="-79"/>
              </a:rPr>
              <a:t> </a:t>
            </a:r>
            <a:r>
              <a:rPr lang="he-IL" sz="2600" i="1" dirty="0">
                <a:solidFill>
                  <a:srgbClr val="002060"/>
                </a:solidFill>
              </a:rPr>
              <a:t> </a:t>
            </a:r>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a:ln>
            <a:noFill/>
          </a:ln>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על מה נדבר?</a:t>
            </a: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2842237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987344" y="1119929"/>
            <a:ext cx="9656480" cy="4939495"/>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dirty="0">
              <a:solidFill>
                <a:srgbClr val="002060"/>
              </a:solidFill>
              <a:latin typeface="David" pitchFamily="2" charset="-79"/>
              <a:cs typeface="David" pitchFamily="2" charset="-79"/>
            </a:endParaRPr>
          </a:p>
          <a:p>
            <a:pPr marL="0" indent="0">
              <a:buNone/>
            </a:pPr>
            <a:endParaRPr lang="he-IL" sz="2400" i="1" dirty="0">
              <a:solidFill>
                <a:srgbClr val="002060"/>
              </a:solidFill>
              <a:latin typeface="David" pitchFamily="2" charset="-79"/>
              <a:cs typeface="David" pitchFamily="2" charset="-79"/>
            </a:endParaRPr>
          </a:p>
          <a:p>
            <a:pPr marL="0" indent="0">
              <a:buNone/>
            </a:pPr>
            <a:r>
              <a:rPr lang="he-IL" sz="3600" i="1" dirty="0">
                <a:solidFill>
                  <a:srgbClr val="002060"/>
                </a:solidFill>
                <a:latin typeface="David" pitchFamily="2" charset="-79"/>
                <a:cs typeface="David" pitchFamily="2" charset="-79"/>
              </a:rPr>
              <a:t>להוביל בתחום </a:t>
            </a:r>
            <a:r>
              <a:rPr lang="he-IL" sz="3600" b="1" i="1" dirty="0">
                <a:solidFill>
                  <a:srgbClr val="002060"/>
                </a:solidFill>
                <a:latin typeface="David" pitchFamily="2" charset="-79"/>
                <a:cs typeface="David" pitchFamily="2" charset="-79"/>
              </a:rPr>
              <a:t>הליווי והחונכות האישית </a:t>
            </a:r>
          </a:p>
          <a:p>
            <a:pPr marL="0" indent="0">
              <a:buNone/>
            </a:pPr>
            <a:r>
              <a:rPr lang="he-IL" sz="3600" i="1" dirty="0">
                <a:solidFill>
                  <a:srgbClr val="002060"/>
                </a:solidFill>
                <a:latin typeface="David" pitchFamily="2" charset="-79"/>
                <a:cs typeface="David" pitchFamily="2" charset="-79"/>
              </a:rPr>
              <a:t>של צעירים </a:t>
            </a:r>
            <a:r>
              <a:rPr lang="he-IL" sz="3600" b="1" i="1" dirty="0">
                <a:solidFill>
                  <a:srgbClr val="002060"/>
                </a:solidFill>
                <a:latin typeface="David" pitchFamily="2" charset="-79"/>
                <a:cs typeface="David" pitchFamily="2" charset="-79"/>
              </a:rPr>
              <a:t>חסרי עורף משפחתי</a:t>
            </a:r>
            <a:r>
              <a:rPr lang="he-IL" sz="3600" i="1" dirty="0">
                <a:solidFill>
                  <a:srgbClr val="002060"/>
                </a:solidFill>
                <a:latin typeface="David" pitchFamily="2" charset="-79"/>
                <a:cs typeface="David" pitchFamily="2" charset="-79"/>
              </a:rPr>
              <a:t>, ליצירת </a:t>
            </a:r>
          </a:p>
          <a:p>
            <a:pPr marL="0" indent="0">
              <a:buNone/>
            </a:pPr>
            <a:r>
              <a:rPr lang="he-IL" sz="3600" i="1" dirty="0">
                <a:solidFill>
                  <a:srgbClr val="002060"/>
                </a:solidFill>
                <a:latin typeface="David" pitchFamily="2" charset="-79"/>
                <a:cs typeface="David" pitchFamily="2" charset="-79"/>
              </a:rPr>
              <a:t>הבסיס האיתן </a:t>
            </a:r>
            <a:r>
              <a:rPr lang="he-IL" sz="3600" b="1" i="1" dirty="0">
                <a:solidFill>
                  <a:srgbClr val="002060"/>
                </a:solidFill>
                <a:latin typeface="David" pitchFamily="2" charset="-79"/>
                <a:cs typeface="David" pitchFamily="2" charset="-79"/>
              </a:rPr>
              <a:t>לקליטתם בחברה הישראלית</a:t>
            </a:r>
            <a:r>
              <a:rPr lang="he-IL" sz="3600" i="1" dirty="0">
                <a:solidFill>
                  <a:srgbClr val="002060"/>
                </a:solidFill>
                <a:latin typeface="David" pitchFamily="2" charset="-79"/>
                <a:cs typeface="David" pitchFamily="2" charset="-79"/>
              </a:rPr>
              <a:t> </a:t>
            </a:r>
          </a:p>
          <a:p>
            <a:pPr marL="0" indent="0">
              <a:buNone/>
            </a:pPr>
            <a:r>
              <a:rPr lang="he-IL" sz="3600" i="1" dirty="0">
                <a:solidFill>
                  <a:srgbClr val="002060"/>
                </a:solidFill>
                <a:latin typeface="David" pitchFamily="2" charset="-79"/>
                <a:cs typeface="David" pitchFamily="2" charset="-79"/>
              </a:rPr>
              <a:t>ובמדינת ישראל.</a:t>
            </a:r>
            <a:r>
              <a:rPr lang="he-IL" sz="2400" i="1" dirty="0">
                <a:solidFill>
                  <a:srgbClr val="002060"/>
                </a:solidFill>
              </a:rPr>
              <a:t> </a:t>
            </a:r>
            <a:endParaRPr lang="en-US" sz="2000" dirty="0">
              <a:solidFill>
                <a:srgbClr val="002060"/>
              </a:solidFill>
              <a:latin typeface="David" pitchFamily="2" charset="-79"/>
              <a:cs typeface="David" pitchFamily="2" charset="-79"/>
            </a:endParaRPr>
          </a:p>
          <a:p>
            <a:pPr>
              <a:lnSpc>
                <a:spcPct val="150000"/>
              </a:lnSpc>
              <a:buFont typeface="Wingdings" pitchFamily="2" charset="2"/>
              <a:buChar char="v"/>
            </a:pPr>
            <a:endParaRPr lang="he-IL" dirty="0">
              <a:solidFill>
                <a:srgbClr val="002060"/>
              </a:solidFill>
              <a:latin typeface="David" pitchFamily="2" charset="-79"/>
              <a:cs typeface="David" pitchFamily="2" charset="-79"/>
            </a:endParaRPr>
          </a:p>
        </p:txBody>
      </p:sp>
      <p:sp>
        <p:nvSpPr>
          <p:cNvPr id="5" name="מלבן 4"/>
          <p:cNvSpPr/>
          <p:nvPr/>
        </p:nvSpPr>
        <p:spPr>
          <a:xfrm>
            <a:off x="719328" y="104266"/>
            <a:ext cx="12192000" cy="1015663"/>
          </a:xfrm>
          <a:prstGeom prst="rect">
            <a:avLst/>
          </a:prstGeom>
          <a:noFill/>
          <a:ln>
            <a:noFill/>
          </a:ln>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חזון עמותת "אח גדול"</a:t>
            </a:r>
          </a:p>
        </p:txBody>
      </p:sp>
      <p:pic>
        <p:nvPicPr>
          <p:cNvPr id="6" name="תמונה 5"/>
          <p:cNvPicPr>
            <a:picLocks noChangeAspect="1"/>
          </p:cNvPicPr>
          <p:nvPr/>
        </p:nvPicPr>
        <p:blipFill rotWithShape="1">
          <a:blip r:embed="rId2"/>
          <a:srcRect l="1599" t="1955" r="75301" b="1513"/>
          <a:stretch/>
        </p:blipFill>
        <p:spPr>
          <a:xfrm>
            <a:off x="182880" y="104266"/>
            <a:ext cx="2816352" cy="6620256"/>
          </a:xfrm>
          <a:prstGeom prst="rect">
            <a:avLst/>
          </a:prstGeom>
        </p:spPr>
      </p:pic>
    </p:spTree>
    <p:extLst>
      <p:ext uri="{BB962C8B-B14F-4D97-AF65-F5344CB8AC3E}">
        <p14:creationId xmlns:p14="http://schemas.microsoft.com/office/powerpoint/2010/main" val="2791025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r>
              <a:rPr lang="he-IL" sz="2600" i="1" dirty="0">
                <a:solidFill>
                  <a:srgbClr val="002060"/>
                </a:solidFill>
                <a:latin typeface="David" pitchFamily="2" charset="-79"/>
                <a:cs typeface="David" pitchFamily="2" charset="-79"/>
              </a:rPr>
              <a:t> </a:t>
            </a:r>
            <a:r>
              <a:rPr lang="he-IL" sz="2600" i="1" dirty="0">
                <a:solidFill>
                  <a:srgbClr val="002060"/>
                </a:solidFill>
              </a:rPr>
              <a:t> </a:t>
            </a:r>
            <a:endParaRPr lang="he-IL" sz="2600" i="1"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עמותת "אח גדול" למען חיילים בודדים מפעילה </a:t>
            </a:r>
            <a:r>
              <a:rPr lang="he-IL" sz="2400" u="sng" dirty="0">
                <a:solidFill>
                  <a:srgbClr val="002060"/>
                </a:solidFill>
                <a:latin typeface="David" pitchFamily="2" charset="-79"/>
                <a:cs typeface="David" pitchFamily="2" charset="-79"/>
              </a:rPr>
              <a:t>מודל חניכה ייחודי</a:t>
            </a:r>
            <a:r>
              <a:rPr lang="he-IL" sz="2400" dirty="0">
                <a:solidFill>
                  <a:srgbClr val="002060"/>
                </a:solidFill>
                <a:latin typeface="David" pitchFamily="2" charset="-79"/>
                <a:cs typeface="David" pitchFamily="2" charset="-79"/>
              </a:rPr>
              <a:t> המאפשר ליווי של החייל במהלך שירותו הצבאי. </a:t>
            </a:r>
          </a:p>
          <a:p>
            <a:r>
              <a:rPr lang="he-IL" sz="2400" dirty="0">
                <a:solidFill>
                  <a:srgbClr val="002060"/>
                </a:solidFill>
                <a:latin typeface="David" pitchFamily="2" charset="-79"/>
                <a:cs typeface="David" pitchFamily="2" charset="-79"/>
              </a:rPr>
              <a:t>ייחודיות המודל היא בכך </a:t>
            </a:r>
            <a:r>
              <a:rPr lang="he-IL" sz="2400" u="sng" dirty="0">
                <a:solidFill>
                  <a:srgbClr val="002060"/>
                </a:solidFill>
                <a:latin typeface="David" pitchFamily="2" charset="-79"/>
                <a:cs typeface="David" pitchFamily="2" charset="-79"/>
              </a:rPr>
              <a:t>שכל המתנדבים היו חיילים בודדים בעצמם </a:t>
            </a:r>
            <a:r>
              <a:rPr lang="he-IL" sz="2400" dirty="0">
                <a:solidFill>
                  <a:srgbClr val="002060"/>
                </a:solidFill>
                <a:latin typeface="David" pitchFamily="2" charset="-79"/>
                <a:cs typeface="David" pitchFamily="2" charset="-79"/>
              </a:rPr>
              <a:t>ותורמים מניסיונם לחיילים הצעירים ומהווים עבורם מודל לחיקוי ודוגמא אישית לקראת יציאתם לאזרחות</a:t>
            </a:r>
            <a:r>
              <a:rPr lang="en-US" sz="2400" dirty="0">
                <a:solidFill>
                  <a:srgbClr val="002060"/>
                </a:solidFill>
                <a:latin typeface="David" pitchFamily="2" charset="-79"/>
                <a:cs typeface="David" pitchFamily="2" charset="-79"/>
              </a:rPr>
              <a:t>.</a:t>
            </a:r>
          </a:p>
          <a:p>
            <a:r>
              <a:rPr lang="he-IL" sz="2400" dirty="0">
                <a:solidFill>
                  <a:srgbClr val="002060"/>
                </a:solidFill>
                <a:latin typeface="David" pitchFamily="2" charset="-79"/>
                <a:cs typeface="David" pitchFamily="2" charset="-79"/>
              </a:rPr>
              <a:t>במהלך הליווי מתנדבי העמותה עוסקים רבות במיצוי זכויות של חיילים בודדים, אך הערך המוסף הוא בכך שהחייל יודע שיש לו כתובת </a:t>
            </a:r>
            <a:r>
              <a:rPr lang="he-IL" sz="2400" u="sng" dirty="0">
                <a:solidFill>
                  <a:srgbClr val="002060"/>
                </a:solidFill>
                <a:latin typeface="David" pitchFamily="2" charset="-79"/>
                <a:cs typeface="David" pitchFamily="2" charset="-79"/>
              </a:rPr>
              <a:t>בגובה העיניים</a:t>
            </a:r>
            <a:r>
              <a:rPr lang="he-IL" sz="2400" dirty="0">
                <a:solidFill>
                  <a:srgbClr val="002060"/>
                </a:solidFill>
                <a:latin typeface="David" pitchFamily="2" charset="-79"/>
                <a:cs typeface="David" pitchFamily="2" charset="-79"/>
              </a:rPr>
              <a:t> לכל עניין שיידרש.</a:t>
            </a:r>
          </a:p>
          <a:p>
            <a:pPr marL="0" indent="0">
              <a:buNone/>
            </a:pPr>
            <a:endParaRPr lang="en-US" sz="2400" dirty="0"/>
          </a:p>
          <a:p>
            <a:pPr marL="0" indent="0">
              <a:buNone/>
            </a:pPr>
            <a:br>
              <a:rPr lang="he-IL" sz="2400" dirty="0"/>
            </a:b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רציונל "אח גדול"</a:t>
            </a: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pic>
        <p:nvPicPr>
          <p:cNvPr id="8" name="תמונה 7"/>
          <p:cNvPicPr>
            <a:picLocks noChangeAspect="1"/>
          </p:cNvPicPr>
          <p:nvPr/>
        </p:nvPicPr>
        <p:blipFill rotWithShape="1">
          <a:blip r:embed="rId3" cstate="print">
            <a:extLst>
              <a:ext uri="{28A0092B-C50C-407E-A947-70E740481C1C}">
                <a14:useLocalDpi xmlns:a14="http://schemas.microsoft.com/office/drawing/2010/main"/>
              </a:ext>
            </a:extLst>
          </a:blip>
          <a:srcRect t="44717"/>
          <a:stretch/>
        </p:blipFill>
        <p:spPr>
          <a:xfrm>
            <a:off x="10086909" y="4566310"/>
            <a:ext cx="2105091" cy="2291690"/>
          </a:xfrm>
          <a:prstGeom prst="rect">
            <a:avLst/>
          </a:prstGeom>
          <a:ln>
            <a:noFill/>
          </a:ln>
          <a:effectLst>
            <a:softEdge rad="112500"/>
          </a:effectLst>
        </p:spPr>
      </p:pic>
      <p:pic>
        <p:nvPicPr>
          <p:cNvPr id="6" name="תמונה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35" y="5313680"/>
            <a:ext cx="2316480" cy="1544320"/>
          </a:xfrm>
          <a:prstGeom prst="rect">
            <a:avLst/>
          </a:prstGeom>
          <a:ln>
            <a:noFill/>
          </a:ln>
          <a:effectLst>
            <a:softEdge rad="112500"/>
          </a:effectLst>
        </p:spPr>
      </p:pic>
    </p:spTree>
    <p:extLst>
      <p:ext uri="{BB962C8B-B14F-4D97-AF65-F5344CB8AC3E}">
        <p14:creationId xmlns:p14="http://schemas.microsoft.com/office/powerpoint/2010/main" val="1714339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indent="0">
              <a:buNone/>
            </a:pPr>
            <a:endParaRPr lang="he-IL" sz="3600" b="1" u="sng"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עזרה במיצוי הזכויות כחיילים בודדים</a:t>
            </a:r>
          </a:p>
          <a:p>
            <a:r>
              <a:rPr lang="he-IL" sz="2400" dirty="0">
                <a:solidFill>
                  <a:srgbClr val="002060"/>
                </a:solidFill>
                <a:latin typeface="David" pitchFamily="2" charset="-79"/>
                <a:cs typeface="David" pitchFamily="2" charset="-79"/>
              </a:rPr>
              <a:t>תיווך הקשר עם צה"ל – מפקדים וסגל ת"ש</a:t>
            </a:r>
          </a:p>
          <a:p>
            <a:r>
              <a:rPr lang="he-IL" sz="2400" dirty="0">
                <a:solidFill>
                  <a:srgbClr val="002060"/>
                </a:solidFill>
                <a:latin typeface="David" pitchFamily="2" charset="-79"/>
                <a:cs typeface="David" pitchFamily="2" charset="-79"/>
              </a:rPr>
              <a:t>גישור על פערים תרבותיים</a:t>
            </a:r>
          </a:p>
          <a:p>
            <a:r>
              <a:rPr lang="he-IL" sz="2400" dirty="0" err="1">
                <a:solidFill>
                  <a:srgbClr val="002060"/>
                </a:solidFill>
                <a:latin typeface="David" pitchFamily="2" charset="-79"/>
                <a:cs typeface="David" pitchFamily="2" charset="-79"/>
              </a:rPr>
              <a:t>הנגשת</a:t>
            </a:r>
            <a:r>
              <a:rPr lang="he-IL" sz="2400" dirty="0">
                <a:solidFill>
                  <a:srgbClr val="002060"/>
                </a:solidFill>
                <a:latin typeface="David" pitchFamily="2" charset="-79"/>
                <a:cs typeface="David" pitchFamily="2" charset="-79"/>
              </a:rPr>
              <a:t> מידע</a:t>
            </a:r>
          </a:p>
          <a:p>
            <a:r>
              <a:rPr lang="he-IL" sz="2400" dirty="0">
                <a:solidFill>
                  <a:srgbClr val="002060"/>
                </a:solidFill>
                <a:latin typeface="David" pitchFamily="2" charset="-79"/>
                <a:cs typeface="David" pitchFamily="2" charset="-79"/>
              </a:rPr>
              <a:t>ייעוץ והכוונה - להצלחה של החיילים בצבא ובאזרחות</a:t>
            </a:r>
          </a:p>
          <a:p>
            <a:r>
              <a:rPr lang="he-IL" sz="2400" dirty="0">
                <a:solidFill>
                  <a:srgbClr val="002060"/>
                </a:solidFill>
                <a:latin typeface="David" pitchFamily="2" charset="-79"/>
                <a:cs typeface="David" pitchFamily="2" charset="-79"/>
              </a:rPr>
              <a:t>מפגשים ואירועים - העמותה מקיימת סמינרים וטיולים לאורך השנה</a:t>
            </a:r>
          </a:p>
          <a:p>
            <a:r>
              <a:rPr lang="he-IL" sz="2400" dirty="0">
                <a:solidFill>
                  <a:srgbClr val="002060"/>
                </a:solidFill>
                <a:latin typeface="David" pitchFamily="2" charset="-79"/>
                <a:cs typeface="David" pitchFamily="2" charset="-79"/>
              </a:rPr>
              <a:t>ניסיון שלנו כחיילים בודדים  - אנחנו רוצים לחלוק עם החיילים את הניסיון שלנו</a:t>
            </a:r>
          </a:p>
          <a:p>
            <a:r>
              <a:rPr lang="he-IL" sz="2400" dirty="0">
                <a:solidFill>
                  <a:srgbClr val="002060"/>
                </a:solidFill>
                <a:latin typeface="David" pitchFamily="2" charset="-79"/>
                <a:cs typeface="David" pitchFamily="2" charset="-79"/>
              </a:rPr>
              <a:t>אח גדול אישי - זמין לכל דבר שצריך. פשוט כי אכפת לו מהחייל!</a:t>
            </a:r>
          </a:p>
          <a:p>
            <a:pPr marL="0" lvl="0" indent="0">
              <a:buNone/>
            </a:pPr>
            <a:br>
              <a:rPr lang="he-IL" sz="2400" dirty="0">
                <a:solidFill>
                  <a:srgbClr val="002060"/>
                </a:solidFill>
                <a:latin typeface="David" pitchFamily="2" charset="-79"/>
                <a:cs typeface="David" pitchFamily="2" charset="-79"/>
              </a:rPr>
            </a:br>
            <a:endParaRPr lang="he-IL" sz="2400" dirty="0">
              <a:solidFill>
                <a:srgbClr val="002060"/>
              </a:solidFill>
              <a:latin typeface="David" pitchFamily="2" charset="-79"/>
              <a:cs typeface="David" pitchFamily="2" charset="-79"/>
            </a:endParaRPr>
          </a:p>
          <a:p>
            <a:pPr marL="0" indent="0">
              <a:buNone/>
            </a:pPr>
            <a:br>
              <a:rPr lang="he-IL" sz="2000" dirty="0">
                <a:solidFill>
                  <a:srgbClr val="002060"/>
                </a:solidFill>
                <a:latin typeface="David" pitchFamily="2" charset="-79"/>
                <a:cs typeface="David" pitchFamily="2" charset="-79"/>
              </a:rPr>
            </a:b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למה זה טוב לחיילים?</a:t>
            </a:r>
            <a:endParaRPr lang="he-IL" sz="49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938742" y="5168056"/>
            <a:ext cx="2253258" cy="1689944"/>
          </a:xfrm>
          <a:prstGeom prst="rect">
            <a:avLst/>
          </a:prstGeom>
          <a:ln>
            <a:noFill/>
          </a:ln>
          <a:effectLst>
            <a:softEdge rad="112500"/>
          </a:effectLst>
        </p:spPr>
      </p:pic>
      <p:pic>
        <p:nvPicPr>
          <p:cNvPr id="8" name="תמונה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736" y="5107172"/>
            <a:ext cx="2207168" cy="1655377"/>
          </a:xfrm>
          <a:prstGeom prst="rect">
            <a:avLst/>
          </a:prstGeom>
          <a:ln>
            <a:noFill/>
          </a:ln>
          <a:effectLst>
            <a:softEdge rad="112500"/>
          </a:effectLst>
        </p:spPr>
      </p:pic>
      <p:pic>
        <p:nvPicPr>
          <p:cNvPr id="9" name="תמונה 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65760" y="143744"/>
            <a:ext cx="1486663" cy="1370127"/>
          </a:xfrm>
          <a:prstGeom prst="rect">
            <a:avLst/>
          </a:prstGeom>
        </p:spPr>
      </p:pic>
    </p:spTree>
    <p:extLst>
      <p:ext uri="{BB962C8B-B14F-4D97-AF65-F5344CB8AC3E}">
        <p14:creationId xmlns:p14="http://schemas.microsoft.com/office/powerpoint/2010/main" val="1226699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indent="0">
              <a:buNone/>
            </a:pPr>
            <a:endParaRPr lang="he-IL" sz="3600" b="1" u="sng" dirty="0">
              <a:solidFill>
                <a:srgbClr val="002060"/>
              </a:solidFill>
              <a:latin typeface="David" pitchFamily="2" charset="-79"/>
              <a:cs typeface="David" pitchFamily="2" charset="-79"/>
            </a:endParaRPr>
          </a:p>
          <a:p>
            <a:pPr marL="0" indent="0">
              <a:buNone/>
            </a:pPr>
            <a:r>
              <a:rPr lang="he-IL" sz="2400" b="1" u="sng" dirty="0">
                <a:solidFill>
                  <a:srgbClr val="002060"/>
                </a:solidFill>
                <a:latin typeface="David" pitchFamily="2" charset="-79"/>
                <a:cs typeface="David" pitchFamily="2" charset="-79"/>
              </a:rPr>
              <a:t>כל חייל שמשתתף בפרויקט זכאי ל:</a:t>
            </a:r>
            <a:endParaRPr lang="en-US" sz="2400" b="1" u="sng"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קשר עם אח גדול/אחות גדולה</a:t>
            </a:r>
            <a:endParaRPr lang="en-US"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אח גדול או אחות גדולה יגיעו לטקסים של החיילים בשוטף</a:t>
            </a:r>
          </a:p>
          <a:p>
            <a:pPr lvl="0"/>
            <a:r>
              <a:rPr lang="he-IL" sz="2400" u="sng" dirty="0">
                <a:solidFill>
                  <a:srgbClr val="002060"/>
                </a:solidFill>
                <a:latin typeface="David" pitchFamily="2" charset="-79"/>
                <a:cs typeface="David" pitchFamily="2" charset="-79"/>
              </a:rPr>
              <a:t>ניידת</a:t>
            </a:r>
            <a:r>
              <a:rPr lang="he-IL" sz="2400" dirty="0">
                <a:solidFill>
                  <a:srgbClr val="002060"/>
                </a:solidFill>
                <a:latin typeface="David" pitchFamily="2" charset="-79"/>
                <a:cs typeface="David" pitchFamily="2" charset="-79"/>
              </a:rPr>
              <a:t> "אח גדול" - לשינוע ולהובלת ציוד (בגודל סביר) </a:t>
            </a:r>
            <a:endParaRPr lang="en-US" sz="2400" dirty="0">
              <a:solidFill>
                <a:srgbClr val="002060"/>
              </a:solidFill>
              <a:latin typeface="David" pitchFamily="2" charset="-79"/>
              <a:cs typeface="David" pitchFamily="2" charset="-79"/>
            </a:endParaRPr>
          </a:p>
          <a:p>
            <a:pPr lvl="0"/>
            <a:r>
              <a:rPr lang="he-IL" sz="2400" dirty="0">
                <a:solidFill>
                  <a:srgbClr val="002060"/>
                </a:solidFill>
                <a:latin typeface="David" pitchFamily="2" charset="-79"/>
                <a:cs typeface="David" pitchFamily="2" charset="-79"/>
              </a:rPr>
              <a:t>סמינר אח לשחרור - לקראת שחרור</a:t>
            </a:r>
          </a:p>
          <a:p>
            <a:pPr lvl="0"/>
            <a:r>
              <a:rPr lang="he-IL" sz="2400" dirty="0">
                <a:solidFill>
                  <a:srgbClr val="002060"/>
                </a:solidFill>
                <a:latin typeface="David" pitchFamily="2" charset="-79"/>
                <a:cs typeface="David" pitchFamily="2" charset="-79"/>
              </a:rPr>
              <a:t>אירוע אחות גדולה – ליום האישה הבינלאומי</a:t>
            </a:r>
          </a:p>
          <a:p>
            <a:pPr lvl="0"/>
            <a:r>
              <a:rPr lang="he-IL" sz="2400" dirty="0">
                <a:solidFill>
                  <a:srgbClr val="002060"/>
                </a:solidFill>
                <a:latin typeface="David" pitchFamily="2" charset="-79"/>
                <a:cs typeface="David" pitchFamily="2" charset="-79"/>
              </a:rPr>
              <a:t>פעילויות שוטפות של קהילת אח גדול</a:t>
            </a:r>
          </a:p>
          <a:p>
            <a:pPr marL="0" indent="0">
              <a:buNone/>
            </a:pPr>
            <a:br>
              <a:rPr lang="he-IL" sz="2400" dirty="0">
                <a:solidFill>
                  <a:srgbClr val="002060"/>
                </a:solidFill>
                <a:latin typeface="David" pitchFamily="2" charset="-79"/>
                <a:cs typeface="David" pitchFamily="2" charset="-79"/>
              </a:rPr>
            </a:br>
            <a:endParaRPr lang="he-IL" sz="2400" dirty="0">
              <a:solidFill>
                <a:srgbClr val="002060"/>
              </a:solidFill>
              <a:latin typeface="David" pitchFamily="2" charset="-79"/>
              <a:cs typeface="David" pitchFamily="2" charset="-79"/>
            </a:endParaRPr>
          </a:p>
          <a:p>
            <a:pPr marL="0" indent="0">
              <a:buNone/>
            </a:pPr>
            <a:br>
              <a:rPr lang="he-IL" sz="2000" dirty="0">
                <a:solidFill>
                  <a:srgbClr val="002060"/>
                </a:solidFill>
                <a:latin typeface="David" pitchFamily="2" charset="-79"/>
                <a:cs typeface="David" pitchFamily="2" charset="-79"/>
              </a:rPr>
            </a:b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תנאים מיוחדים</a:t>
            </a:r>
            <a:endParaRPr lang="he-IL" sz="49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494" y="4175985"/>
            <a:ext cx="2163033" cy="1623939"/>
          </a:xfrm>
          <a:prstGeom prst="rect">
            <a:avLst/>
          </a:prstGeom>
          <a:ln>
            <a:noFill/>
          </a:ln>
          <a:effectLst>
            <a:softEdge rad="112500"/>
          </a:effectLst>
        </p:spPr>
      </p:pic>
      <p:pic>
        <p:nvPicPr>
          <p:cNvPr id="8" name="Picture 7" descr="C:\Users\Ach gadol\Desktop\עמותת אח גדול\עמותה\שיווק\סיכומים לניוזלטר\ינואר 2018\‏‏תיקיה חדשה\28377490_2078677322148197_6967735089309413977_n.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0640" y="1893711"/>
            <a:ext cx="2597517" cy="1563500"/>
          </a:xfrm>
          <a:prstGeom prst="rect">
            <a:avLst/>
          </a:prstGeom>
          <a:ln>
            <a:noFill/>
          </a:ln>
          <a:effectLst>
            <a:softEdge rad="112500"/>
          </a:effectLst>
        </p:spPr>
      </p:pic>
      <p:pic>
        <p:nvPicPr>
          <p:cNvPr id="9" name="תמונה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4235094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997856"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ערכים מובילים: </a:t>
            </a:r>
            <a:r>
              <a:rPr lang="he-IL" sz="2400" b="1" dirty="0">
                <a:solidFill>
                  <a:srgbClr val="002060"/>
                </a:solidFill>
                <a:latin typeface="David" pitchFamily="2" charset="-79"/>
                <a:cs typeface="David" pitchFamily="2" charset="-79"/>
              </a:rPr>
              <a:t>ציונות, נתינה, משפחתיות, רבגוניות</a:t>
            </a:r>
            <a:endParaRPr lang="he-IL"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אות נשיא המדינה 2014 - בקטגוריית לכידות חברתית</a:t>
            </a:r>
          </a:p>
          <a:p>
            <a:r>
              <a:rPr lang="he-IL" sz="2400" dirty="0">
                <a:solidFill>
                  <a:srgbClr val="002060"/>
                </a:solidFill>
                <a:latin typeface="David" pitchFamily="2" charset="-79"/>
                <a:cs typeface="David" pitchFamily="2" charset="-79"/>
              </a:rPr>
              <a:t>אות ראש העיר נתניה לשנת 2016</a:t>
            </a:r>
          </a:p>
          <a:p>
            <a:r>
              <a:rPr lang="he-IL" sz="2400" dirty="0">
                <a:solidFill>
                  <a:srgbClr val="002060"/>
                </a:solidFill>
                <a:latin typeface="David" pitchFamily="2" charset="-79"/>
                <a:cs typeface="David" pitchFamily="2" charset="-79"/>
              </a:rPr>
              <a:t>אות שרת הקליטה לשנת 2017 - לפעילות פורצת דרך (מנכ"ל העמותה דניאל אהרון)</a:t>
            </a:r>
          </a:p>
          <a:p>
            <a:r>
              <a:rPr lang="he-IL" sz="2400" dirty="0">
                <a:solidFill>
                  <a:srgbClr val="002060"/>
                </a:solidFill>
                <a:latin typeface="David" pitchFamily="2" charset="-79"/>
                <a:cs typeface="David" pitchFamily="2" charset="-79"/>
              </a:rPr>
              <a:t>פרס ע"ש יוסי הראל לשנת 2019 – עבור מיזם חברתי התנדבותי ייחודי </a:t>
            </a:r>
          </a:p>
          <a:p>
            <a:r>
              <a:rPr lang="he-IL" sz="2400" dirty="0">
                <a:solidFill>
                  <a:srgbClr val="002060"/>
                </a:solidFill>
                <a:latin typeface="David" pitchFamily="2" charset="-79"/>
                <a:cs typeface="David" pitchFamily="2" charset="-79"/>
              </a:rPr>
              <a:t>תו מידות לאפקטיביות ותרבות ארגונית באיכות</a:t>
            </a:r>
          </a:p>
          <a:p>
            <a:endParaRPr lang="he-IL" sz="2400" dirty="0">
              <a:solidFill>
                <a:srgbClr val="002060"/>
              </a:solidFill>
              <a:latin typeface="David" pitchFamily="2" charset="-79"/>
              <a:cs typeface="David" pitchFamily="2" charset="-79"/>
            </a:endParaRPr>
          </a:p>
          <a:p>
            <a:pPr marL="0" indent="0">
              <a:buNone/>
            </a:pPr>
            <a:endParaRPr lang="en-US" sz="2400" dirty="0"/>
          </a:p>
          <a:p>
            <a:pPr marL="0" indent="0">
              <a:buNone/>
            </a:pPr>
            <a:br>
              <a:rPr lang="he-IL" sz="2400" dirty="0"/>
            </a:b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"אח גדול" על המפה כבר עשור!</a:t>
            </a:r>
          </a:p>
        </p:txBody>
      </p:sp>
      <p:pic>
        <p:nvPicPr>
          <p:cNvPr id="9" name="Picture 2" descr="××××"/>
          <p:cNvPicPr>
            <a:picLocks noChangeAspect="1" noChangeArrowheads="1"/>
          </p:cNvPicPr>
          <p:nvPr/>
        </p:nvPicPr>
        <p:blipFill rotWithShape="1">
          <a:blip r:embed="rId2">
            <a:extLst>
              <a:ext uri="{28A0092B-C50C-407E-A947-70E740481C1C}">
                <a14:useLocalDpi xmlns:a14="http://schemas.microsoft.com/office/drawing/2010/main" val="0"/>
              </a:ext>
            </a:extLst>
          </a:blip>
          <a:srcRect l="18879" r="22599"/>
          <a:stretch/>
        </p:blipFill>
        <p:spPr bwMode="auto">
          <a:xfrm>
            <a:off x="8225734" y="5110534"/>
            <a:ext cx="1889760" cy="15405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תמונה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6622" y="5291328"/>
            <a:ext cx="2480502" cy="1394556"/>
          </a:xfrm>
          <a:prstGeom prst="rect">
            <a:avLst/>
          </a:prstGeom>
          <a:ln>
            <a:noFill/>
          </a:ln>
          <a:effectLst>
            <a:softEdge rad="112500"/>
          </a:effectLst>
        </p:spPr>
      </p:pic>
      <p:pic>
        <p:nvPicPr>
          <p:cNvPr id="6" name="תמונה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1664" y="5046298"/>
            <a:ext cx="3051494" cy="1716465"/>
          </a:xfrm>
          <a:prstGeom prst="rect">
            <a:avLst/>
          </a:prstGeom>
          <a:ln>
            <a:noFill/>
          </a:ln>
          <a:effectLst>
            <a:softEdge rad="112500"/>
          </a:effectLst>
        </p:spPr>
      </p:pic>
      <p:pic>
        <p:nvPicPr>
          <p:cNvPr id="11" name="תמונה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5" y="143744"/>
            <a:ext cx="1486663" cy="1370127"/>
          </a:xfrm>
          <a:prstGeom prst="rect">
            <a:avLst/>
          </a:prstGeom>
        </p:spPr>
      </p:pic>
      <p:pic>
        <p:nvPicPr>
          <p:cNvPr id="12" name="תמונה 11"/>
          <p:cNvPicPr>
            <a:picLocks noChangeAspect="1"/>
          </p:cNvPicPr>
          <p:nvPr/>
        </p:nvPicPr>
        <p:blipFill>
          <a:blip r:embed="rId6"/>
          <a:stretch>
            <a:fillRect/>
          </a:stretch>
        </p:blipFill>
        <p:spPr>
          <a:xfrm>
            <a:off x="10406305" y="5174857"/>
            <a:ext cx="1454714" cy="1411928"/>
          </a:xfrm>
          <a:prstGeom prst="rect">
            <a:avLst/>
          </a:prstGeom>
        </p:spPr>
      </p:pic>
      <p:pic>
        <p:nvPicPr>
          <p:cNvPr id="2" name="תמונה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160" y="4150826"/>
            <a:ext cx="1874151" cy="2619852"/>
          </a:xfrm>
          <a:prstGeom prst="rect">
            <a:avLst/>
          </a:prstGeom>
        </p:spPr>
      </p:pic>
    </p:spTree>
    <p:extLst>
      <p:ext uri="{BB962C8B-B14F-4D97-AF65-F5344CB8AC3E}">
        <p14:creationId xmlns:p14="http://schemas.microsoft.com/office/powerpoint/2010/main" val="27536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marL="0" indent="0">
              <a:buNone/>
            </a:pPr>
            <a:r>
              <a:rPr lang="he-IL" sz="2400" b="1" dirty="0">
                <a:solidFill>
                  <a:srgbClr val="002060"/>
                </a:solidFill>
                <a:latin typeface="David" pitchFamily="2" charset="-79"/>
                <a:cs typeface="David" pitchFamily="2" charset="-79"/>
              </a:rPr>
              <a:t>נשיא העמותה </a:t>
            </a:r>
            <a:r>
              <a:rPr lang="he-IL" sz="2400" dirty="0">
                <a:solidFill>
                  <a:srgbClr val="002060"/>
                </a:solidFill>
                <a:latin typeface="David" pitchFamily="2" charset="-79"/>
                <a:cs typeface="David" pitchFamily="2" charset="-79"/>
              </a:rPr>
              <a:t>– מר משה לוי – גיבור ישראל </a:t>
            </a:r>
          </a:p>
          <a:p>
            <a:pPr marL="0" indent="0">
              <a:buNone/>
            </a:pPr>
            <a:endParaRPr lang="he-IL" sz="24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r>
              <a:rPr lang="he-IL" sz="2400" b="1" dirty="0">
                <a:solidFill>
                  <a:srgbClr val="002060"/>
                </a:solidFill>
                <a:latin typeface="David" pitchFamily="2" charset="-79"/>
                <a:cs typeface="David" pitchFamily="2" charset="-79"/>
              </a:rPr>
              <a:t>יו"ר העמותה </a:t>
            </a:r>
            <a:r>
              <a:rPr lang="he-IL" sz="2400" dirty="0">
                <a:solidFill>
                  <a:srgbClr val="002060"/>
                </a:solidFill>
                <a:latin typeface="David" pitchFamily="2" charset="-79"/>
                <a:cs typeface="David" pitchFamily="2" charset="-79"/>
              </a:rPr>
              <a:t>– מר ניסים אדר – מנכ"ל </a:t>
            </a:r>
            <a:r>
              <a:rPr lang="he-IL" sz="2400" dirty="0" err="1">
                <a:solidFill>
                  <a:srgbClr val="002060"/>
                </a:solidFill>
                <a:latin typeface="David" pitchFamily="2" charset="-79"/>
                <a:cs typeface="David" pitchFamily="2" charset="-79"/>
              </a:rPr>
              <a:t>כי"ל</a:t>
            </a:r>
            <a:r>
              <a:rPr lang="he-IL" sz="2400" dirty="0">
                <a:solidFill>
                  <a:srgbClr val="002060"/>
                </a:solidFill>
                <a:latin typeface="David" pitchFamily="2" charset="-79"/>
                <a:cs typeface="David" pitchFamily="2" charset="-79"/>
              </a:rPr>
              <a:t> דשנים לשעבר </a:t>
            </a:r>
            <a:r>
              <a:rPr lang="he-IL" sz="2400" dirty="0"/>
              <a:t>                             </a:t>
            </a:r>
            <a:endParaRPr lang="he-IL" sz="24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endParaRPr lang="he-IL" sz="2400" b="1" dirty="0">
              <a:solidFill>
                <a:srgbClr val="002060"/>
              </a:solidFill>
              <a:latin typeface="David" pitchFamily="2" charset="-79"/>
              <a:cs typeface="David" pitchFamily="2" charset="-79"/>
            </a:endParaRPr>
          </a:p>
          <a:p>
            <a:pPr marL="0" indent="0">
              <a:buNone/>
            </a:pPr>
            <a:r>
              <a:rPr lang="he-IL" sz="2400" b="1" dirty="0">
                <a:solidFill>
                  <a:srgbClr val="002060"/>
                </a:solidFill>
                <a:latin typeface="David" pitchFamily="2" charset="-79"/>
                <a:cs typeface="David" pitchFamily="2" charset="-79"/>
              </a:rPr>
              <a:t>מנכ"ל ומייסד </a:t>
            </a:r>
            <a:r>
              <a:rPr lang="he-IL" sz="2400" dirty="0">
                <a:solidFill>
                  <a:srgbClr val="002060"/>
                </a:solidFill>
                <a:latin typeface="David" pitchFamily="2" charset="-79"/>
                <a:cs typeface="David" pitchFamily="2" charset="-79"/>
              </a:rPr>
              <a:t>– רו"ח דניאל אהרון, בעל תואר שני במנהל עסקים                               עם התמחות במגזר השלישי</a:t>
            </a:r>
          </a:p>
          <a:p>
            <a:pPr marL="0" indent="0">
              <a:buNone/>
            </a:pPr>
            <a:endParaRPr lang="he-IL" sz="24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בכירי העמותה</a:t>
            </a:r>
          </a:p>
        </p:txBody>
      </p:sp>
      <p:pic>
        <p:nvPicPr>
          <p:cNvPr id="2" name="תמונה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2635" y="4895378"/>
            <a:ext cx="1207805" cy="1604844"/>
          </a:xfrm>
          <a:prstGeom prst="rect">
            <a:avLst/>
          </a:prstGeom>
          <a:ln>
            <a:noFill/>
          </a:ln>
          <a:effectLst>
            <a:softEdge rad="112500"/>
          </a:effectLst>
        </p:spPr>
      </p:pic>
      <p:pic>
        <p:nvPicPr>
          <p:cNvPr id="8" name="תמונה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44743" y="3159431"/>
            <a:ext cx="1206145" cy="1735947"/>
          </a:xfrm>
          <a:prstGeom prst="rect">
            <a:avLst/>
          </a:prstGeom>
          <a:ln>
            <a:noFill/>
          </a:ln>
          <a:effectLst>
            <a:softEdge rad="112500"/>
          </a:effectLst>
        </p:spPr>
      </p:pic>
      <p:pic>
        <p:nvPicPr>
          <p:cNvPr id="9" name="תמונה 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03107" y="1477295"/>
            <a:ext cx="1261602" cy="1682136"/>
          </a:xfrm>
          <a:prstGeom prst="rect">
            <a:avLst/>
          </a:prstGeom>
          <a:ln>
            <a:noFill/>
          </a:ln>
          <a:effectLst>
            <a:softEdge rad="112500"/>
          </a:effectLst>
        </p:spPr>
      </p:pic>
      <p:pic>
        <p:nvPicPr>
          <p:cNvPr id="11" name="תמונה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430736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451104" y="324208"/>
            <a:ext cx="9656480" cy="6339158"/>
          </a:xfrm>
          <a:prstGeom prst="rect">
            <a:avLst/>
          </a:prstGeom>
          <a:ln>
            <a:noFill/>
          </a:ln>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indent="0">
              <a:buNone/>
            </a:pPr>
            <a:endParaRPr lang="he-IL" sz="2000" dirty="0">
              <a:solidFill>
                <a:srgbClr val="002060"/>
              </a:solidFill>
              <a:latin typeface="David" pitchFamily="2" charset="-79"/>
              <a:cs typeface="David" pitchFamily="2" charset="-79"/>
            </a:endParaRPr>
          </a:p>
          <a:p>
            <a:pPr marL="0" indent="0">
              <a:buNone/>
            </a:pPr>
            <a:endParaRPr lang="he-IL" sz="200" dirty="0">
              <a:solidFill>
                <a:srgbClr val="002060"/>
              </a:solidFill>
              <a:latin typeface="David" pitchFamily="2" charset="-79"/>
              <a:cs typeface="David" pitchFamily="2" charset="-79"/>
            </a:endParaRPr>
          </a:p>
          <a:p>
            <a:r>
              <a:rPr lang="he-IL" sz="2400" b="1" dirty="0">
                <a:solidFill>
                  <a:srgbClr val="002060"/>
                </a:solidFill>
                <a:latin typeface="David" pitchFamily="2" charset="-79"/>
                <a:cs typeface="David" pitchFamily="2" charset="-79"/>
              </a:rPr>
              <a:t>הכנה לגיוס </a:t>
            </a:r>
            <a:r>
              <a:rPr lang="he-IL" sz="2400" dirty="0">
                <a:solidFill>
                  <a:srgbClr val="002060"/>
                </a:solidFill>
                <a:latin typeface="David" pitchFamily="2" charset="-79"/>
                <a:cs typeface="David" pitchFamily="2" charset="-79"/>
              </a:rPr>
              <a:t>– סדנאות וסמינרים בשפה </a:t>
            </a:r>
            <a:r>
              <a:rPr lang="he-IL" sz="2400" b="1" dirty="0">
                <a:solidFill>
                  <a:srgbClr val="002060"/>
                </a:solidFill>
                <a:latin typeface="David" pitchFamily="2" charset="-79"/>
                <a:cs typeface="David" pitchFamily="2" charset="-79"/>
              </a:rPr>
              <a:t>רוסית</a:t>
            </a:r>
            <a:r>
              <a:rPr lang="he-IL" sz="2400" dirty="0">
                <a:solidFill>
                  <a:srgbClr val="002060"/>
                </a:solidFill>
                <a:latin typeface="David" pitchFamily="2" charset="-79"/>
                <a:cs typeface="David" pitchFamily="2" charset="-79"/>
              </a:rPr>
              <a:t> לחניכי </a:t>
            </a:r>
            <a:r>
              <a:rPr lang="he-IL" sz="2400" dirty="0" err="1">
                <a:solidFill>
                  <a:srgbClr val="002060"/>
                </a:solidFill>
                <a:latin typeface="David" pitchFamily="2" charset="-79"/>
                <a:cs typeface="David" pitchFamily="2" charset="-79"/>
              </a:rPr>
              <a:t>סל"ה</a:t>
            </a:r>
            <a:endParaRPr lang="he-IL" sz="2400" dirty="0">
              <a:solidFill>
                <a:srgbClr val="002060"/>
              </a:solidFill>
              <a:latin typeface="David" pitchFamily="2" charset="-79"/>
              <a:cs typeface="David" pitchFamily="2" charset="-79"/>
            </a:endParaRPr>
          </a:p>
          <a:p>
            <a:pPr marL="0" indent="0">
              <a:buNone/>
            </a:pPr>
            <a:r>
              <a:rPr lang="he-IL" sz="2400" dirty="0">
                <a:solidFill>
                  <a:srgbClr val="002060"/>
                </a:solidFill>
                <a:latin typeface="David" pitchFamily="2" charset="-79"/>
                <a:cs typeface="David" pitchFamily="2" charset="-79"/>
              </a:rPr>
              <a:t>                             סדנאות </a:t>
            </a:r>
            <a:r>
              <a:rPr lang="he-IL" sz="2400" b="1" dirty="0">
                <a:solidFill>
                  <a:srgbClr val="002060"/>
                </a:solidFill>
                <a:latin typeface="David" pitchFamily="2" charset="-79"/>
                <a:cs typeface="David" pitchFamily="2" charset="-79"/>
              </a:rPr>
              <a:t>בספרדית</a:t>
            </a:r>
            <a:r>
              <a:rPr lang="he-IL" sz="2400" dirty="0">
                <a:solidFill>
                  <a:srgbClr val="002060"/>
                </a:solidFill>
                <a:latin typeface="David" pitchFamily="2" charset="-79"/>
                <a:cs typeface="David" pitchFamily="2" charset="-79"/>
              </a:rPr>
              <a:t> </a:t>
            </a:r>
            <a:r>
              <a:rPr lang="he-IL" sz="2400" b="1" dirty="0">
                <a:solidFill>
                  <a:srgbClr val="002060"/>
                </a:solidFill>
                <a:latin typeface="David" pitchFamily="2" charset="-79"/>
                <a:cs typeface="David" pitchFamily="2" charset="-79"/>
              </a:rPr>
              <a:t>ואנגלית</a:t>
            </a:r>
            <a:r>
              <a:rPr lang="he-IL" sz="2400" dirty="0">
                <a:solidFill>
                  <a:srgbClr val="002060"/>
                </a:solidFill>
                <a:latin typeface="David" pitchFamily="2" charset="-79"/>
                <a:cs typeface="David" pitchFamily="2" charset="-79"/>
              </a:rPr>
              <a:t> לאולפן קיבוץ מעגן מיכאל </a:t>
            </a:r>
          </a:p>
          <a:p>
            <a:pPr marL="1714500" lvl="4" indent="0">
              <a:buNone/>
            </a:pPr>
            <a:r>
              <a:rPr lang="he-IL" sz="1800" dirty="0">
                <a:solidFill>
                  <a:srgbClr val="002060"/>
                </a:solidFill>
                <a:latin typeface="David" pitchFamily="2" charset="-79"/>
                <a:cs typeface="David" pitchFamily="2" charset="-79"/>
              </a:rPr>
              <a:t>     </a:t>
            </a:r>
            <a:r>
              <a:rPr lang="he-IL" sz="2400" dirty="0" err="1">
                <a:solidFill>
                  <a:srgbClr val="002060"/>
                </a:solidFill>
                <a:latin typeface="David" pitchFamily="2" charset="-79"/>
                <a:cs typeface="David" pitchFamily="2" charset="-79"/>
              </a:rPr>
              <a:t>תוכניות</a:t>
            </a:r>
            <a:r>
              <a:rPr lang="he-IL" sz="2400" dirty="0">
                <a:solidFill>
                  <a:srgbClr val="002060"/>
                </a:solidFill>
                <a:latin typeface="David" pitchFamily="2" charset="-79"/>
                <a:cs typeface="David" pitchFamily="2" charset="-79"/>
              </a:rPr>
              <a:t> מח"ל ומסע בשפה </a:t>
            </a:r>
            <a:r>
              <a:rPr lang="he-IL" sz="2400" b="1" dirty="0">
                <a:solidFill>
                  <a:srgbClr val="002060"/>
                </a:solidFill>
                <a:latin typeface="David" pitchFamily="2" charset="-79"/>
                <a:cs typeface="David" pitchFamily="2" charset="-79"/>
              </a:rPr>
              <a:t>הצרפתית</a:t>
            </a:r>
          </a:p>
          <a:p>
            <a:pPr marL="1714500" lvl="4" indent="0">
              <a:buNone/>
            </a:pPr>
            <a:r>
              <a:rPr lang="he-IL" sz="2400" dirty="0">
                <a:solidFill>
                  <a:srgbClr val="002060"/>
                </a:solidFill>
                <a:latin typeface="David" pitchFamily="2" charset="-79"/>
                <a:cs typeface="David" pitchFamily="2" charset="-79"/>
              </a:rPr>
              <a:t>    מכינת אחלה שפה – לימוד </a:t>
            </a:r>
            <a:r>
              <a:rPr lang="he-IL" sz="2400" b="1" dirty="0">
                <a:solidFill>
                  <a:srgbClr val="002060"/>
                </a:solidFill>
                <a:latin typeface="David" pitchFamily="2" charset="-79"/>
                <a:cs typeface="David" pitchFamily="2" charset="-79"/>
              </a:rPr>
              <a:t>עברית</a:t>
            </a:r>
            <a:r>
              <a:rPr lang="he-IL" sz="2400" dirty="0">
                <a:solidFill>
                  <a:srgbClr val="002060"/>
                </a:solidFill>
                <a:latin typeface="David" pitchFamily="2" charset="-79"/>
                <a:cs typeface="David" pitchFamily="2" charset="-79"/>
              </a:rPr>
              <a:t> לפני גיוס</a:t>
            </a:r>
          </a:p>
          <a:p>
            <a:pPr marL="1714500" lvl="4" indent="0">
              <a:buNone/>
            </a:pPr>
            <a:endParaRPr lang="he-IL" sz="2400" dirty="0">
              <a:solidFill>
                <a:srgbClr val="002060"/>
              </a:solidFill>
              <a:latin typeface="David" pitchFamily="2" charset="-79"/>
              <a:cs typeface="David" pitchFamily="2" charset="-79"/>
            </a:endParaRPr>
          </a:p>
          <a:p>
            <a:r>
              <a:rPr lang="he-IL" sz="2400" b="1" dirty="0">
                <a:solidFill>
                  <a:srgbClr val="002060"/>
                </a:solidFill>
                <a:latin typeface="David" pitchFamily="2" charset="-79"/>
                <a:cs typeface="David" pitchFamily="2" charset="-79"/>
              </a:rPr>
              <a:t>ליווי אישי חיילים </a:t>
            </a:r>
            <a:r>
              <a:rPr lang="he-IL" sz="2400" dirty="0">
                <a:solidFill>
                  <a:srgbClr val="002060"/>
                </a:solidFill>
                <a:latin typeface="David" pitchFamily="2" charset="-79"/>
                <a:cs typeface="David" pitchFamily="2" charset="-79"/>
              </a:rPr>
              <a:t>- דרך יחידות צה"ל</a:t>
            </a:r>
          </a:p>
          <a:p>
            <a:pPr marL="0" indent="0">
              <a:buNone/>
            </a:pPr>
            <a:r>
              <a:rPr lang="he-IL" sz="2400" dirty="0">
                <a:solidFill>
                  <a:srgbClr val="002060"/>
                </a:solidFill>
                <a:latin typeface="David" pitchFamily="2" charset="-79"/>
                <a:cs typeface="David" pitchFamily="2" charset="-79"/>
              </a:rPr>
              <a:t>                                       רשת מועדונים ב-6 בתי חייל</a:t>
            </a:r>
            <a:br>
              <a:rPr lang="en-US" sz="2400" dirty="0">
                <a:solidFill>
                  <a:srgbClr val="002060"/>
                </a:solidFill>
                <a:latin typeface="David" pitchFamily="2" charset="-79"/>
                <a:cs typeface="David" pitchFamily="2" charset="-79"/>
              </a:rPr>
            </a:br>
            <a:r>
              <a:rPr lang="he-IL" sz="2400" dirty="0">
                <a:solidFill>
                  <a:srgbClr val="002060"/>
                </a:solidFill>
                <a:latin typeface="David" pitchFamily="2" charset="-79"/>
                <a:cs typeface="David" pitchFamily="2" charset="-79"/>
              </a:rPr>
              <a:t>                                       חבר מביא חבר</a:t>
            </a:r>
          </a:p>
          <a:p>
            <a:pPr marL="0" indent="0">
              <a:buNone/>
            </a:pPr>
            <a:endParaRPr lang="he-IL" sz="2400" dirty="0">
              <a:solidFill>
                <a:srgbClr val="002060"/>
              </a:solidFill>
              <a:latin typeface="David" pitchFamily="2" charset="-79"/>
              <a:cs typeface="David" pitchFamily="2" charset="-79"/>
            </a:endParaRPr>
          </a:p>
          <a:p>
            <a:r>
              <a:rPr lang="he-IL" sz="2400" b="1" dirty="0">
                <a:solidFill>
                  <a:srgbClr val="002060"/>
                </a:solidFill>
                <a:latin typeface="David" pitchFamily="2" charset="-79"/>
                <a:cs typeface="David" pitchFamily="2" charset="-79"/>
              </a:rPr>
              <a:t>מועדון בוגרים </a:t>
            </a:r>
            <a:r>
              <a:rPr lang="he-IL" sz="2400" dirty="0">
                <a:solidFill>
                  <a:srgbClr val="002060"/>
                </a:solidFill>
                <a:latin typeface="David" pitchFamily="2" charset="-79"/>
                <a:cs typeface="David" pitchFamily="2" charset="-79"/>
              </a:rPr>
              <a:t>– התנדבות כהעצמה אישית </a:t>
            </a:r>
          </a:p>
          <a:p>
            <a:pPr marL="0" indent="0">
              <a:buNone/>
            </a:pPr>
            <a:r>
              <a:rPr lang="he-IL" sz="2400" dirty="0">
                <a:solidFill>
                  <a:srgbClr val="002060"/>
                </a:solidFill>
                <a:latin typeface="David" pitchFamily="2" charset="-79"/>
                <a:cs typeface="David" pitchFamily="2" charset="-79"/>
              </a:rPr>
              <a:t>                                 סמינר "אחלה שחרור"</a:t>
            </a:r>
          </a:p>
          <a:p>
            <a:endParaRPr lang="he-IL" sz="2800" b="1" u="sng" dirty="0">
              <a:solidFill>
                <a:srgbClr val="002060"/>
              </a:solidFill>
              <a:latin typeface="David" pitchFamily="2" charset="-79"/>
              <a:cs typeface="David" pitchFamily="2" charset="-79"/>
            </a:endParaRPr>
          </a:p>
          <a:p>
            <a:pPr>
              <a:buFont typeface="Wingdings" panose="05000000000000000000" pitchFamily="2" charset="2"/>
              <a:buChar char="Ø"/>
            </a:pPr>
            <a:endParaRPr lang="en-US" sz="2400" dirty="0">
              <a:solidFill>
                <a:srgbClr val="002060"/>
              </a:solidFill>
              <a:latin typeface="David" pitchFamily="2" charset="-79"/>
              <a:cs typeface="David" pitchFamily="2" charset="-79"/>
            </a:endParaRPr>
          </a:p>
          <a:p>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r>
              <a:rPr lang="he-IL" sz="2000" dirty="0">
                <a:solidFill>
                  <a:srgbClr val="002060"/>
                </a:solidFill>
                <a:latin typeface="David" pitchFamily="2" charset="-79"/>
                <a:cs typeface="David" pitchFamily="2" charset="-79"/>
              </a:rPr>
              <a:t> </a:t>
            </a: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מה אנחנו עושים?</a:t>
            </a:r>
            <a:endParaRPr lang="he-IL" sz="28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495" y="2198267"/>
            <a:ext cx="2657856" cy="1993392"/>
          </a:xfrm>
          <a:prstGeom prst="rect">
            <a:avLst/>
          </a:prstGeom>
          <a:ln>
            <a:noFill/>
          </a:ln>
          <a:effectLst>
            <a:softEdge rad="112500"/>
          </a:effectLst>
        </p:spPr>
      </p:pic>
      <p:pic>
        <p:nvPicPr>
          <p:cNvPr id="3" name="תמונה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231" y="4157910"/>
            <a:ext cx="3364992" cy="2523744"/>
          </a:xfrm>
          <a:prstGeom prst="rect">
            <a:avLst/>
          </a:prstGeom>
          <a:ln>
            <a:noFill/>
          </a:ln>
          <a:effectLst>
            <a:softEdge rad="112500"/>
          </a:effectLst>
        </p:spPr>
      </p:pic>
      <p:pic>
        <p:nvPicPr>
          <p:cNvPr id="7" name="תמונה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7584" y="4191659"/>
            <a:ext cx="1924481" cy="2565975"/>
          </a:xfrm>
          <a:prstGeom prst="rect">
            <a:avLst/>
          </a:prstGeom>
          <a:ln>
            <a:noFill/>
          </a:ln>
          <a:effectLst>
            <a:softEdge rad="112500"/>
          </a:effectLst>
        </p:spPr>
      </p:pic>
      <p:pic>
        <p:nvPicPr>
          <p:cNvPr id="8" name="תמונה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pic>
        <p:nvPicPr>
          <p:cNvPr id="9" name="תמונה 8"/>
          <p:cNvPicPr>
            <a:picLocks noChangeAspect="1"/>
          </p:cNvPicPr>
          <p:nvPr/>
        </p:nvPicPr>
        <p:blipFill rotWithShape="1">
          <a:blip r:embed="rId6" cstate="print">
            <a:extLst>
              <a:ext uri="{28A0092B-C50C-407E-A947-70E740481C1C}">
                <a14:useLocalDpi xmlns:a14="http://schemas.microsoft.com/office/drawing/2010/main"/>
              </a:ext>
            </a:extLst>
          </a:blip>
          <a:srcRect t="44717"/>
          <a:stretch/>
        </p:blipFill>
        <p:spPr>
          <a:xfrm>
            <a:off x="10159300" y="0"/>
            <a:ext cx="2105091" cy="2291690"/>
          </a:xfrm>
          <a:prstGeom prst="rect">
            <a:avLst/>
          </a:prstGeom>
          <a:ln>
            <a:noFill/>
          </a:ln>
          <a:effectLst>
            <a:softEdge rad="112500"/>
          </a:effectLst>
        </p:spPr>
      </p:pic>
    </p:spTree>
    <p:extLst>
      <p:ext uri="{BB962C8B-B14F-4D97-AF65-F5344CB8AC3E}">
        <p14:creationId xmlns:p14="http://schemas.microsoft.com/office/powerpoint/2010/main" val="439075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r>
              <a:rPr lang="he-IL" sz="2400" b="1" u="sng" dirty="0">
                <a:solidFill>
                  <a:srgbClr val="002060"/>
                </a:solidFill>
                <a:latin typeface="David" pitchFamily="2" charset="-79"/>
                <a:cs typeface="David" pitchFamily="2" charset="-79"/>
              </a:rPr>
              <a:t>הפעילות מתאפשרת בסיוע ובשת"פ עם:</a:t>
            </a:r>
          </a:p>
          <a:p>
            <a:pPr lvl="1">
              <a:buFont typeface="Wingdings" panose="05000000000000000000" pitchFamily="2" charset="2"/>
              <a:buChar char="§"/>
            </a:pPr>
            <a:r>
              <a:rPr lang="he-IL" sz="2400" dirty="0">
                <a:solidFill>
                  <a:srgbClr val="002060"/>
                </a:solidFill>
                <a:latin typeface="David" pitchFamily="2" charset="-79"/>
                <a:cs typeface="David" pitchFamily="2" charset="-79"/>
              </a:rPr>
              <a:t>צה"ל </a:t>
            </a:r>
          </a:p>
          <a:p>
            <a:pPr lvl="1">
              <a:buFont typeface="Wingdings" panose="05000000000000000000" pitchFamily="2" charset="2"/>
              <a:buChar char="§"/>
            </a:pPr>
            <a:r>
              <a:rPr lang="he-IL" sz="2400" dirty="0">
                <a:solidFill>
                  <a:srgbClr val="002060"/>
                </a:solidFill>
                <a:latin typeface="David" pitchFamily="2" charset="-79"/>
                <a:cs typeface="David" pitchFamily="2" charset="-79"/>
              </a:rPr>
              <a:t>האגודה למען החייל</a:t>
            </a:r>
            <a:endParaRPr lang="en-US" sz="2400" dirty="0">
              <a:solidFill>
                <a:srgbClr val="002060"/>
              </a:solidFill>
              <a:latin typeface="David" pitchFamily="2" charset="-79"/>
              <a:cs typeface="David" pitchFamily="2" charset="-79"/>
            </a:endParaRPr>
          </a:p>
          <a:p>
            <a:pPr lvl="1">
              <a:buFont typeface="Wingdings" panose="05000000000000000000" pitchFamily="2" charset="2"/>
              <a:buChar char="§"/>
            </a:pPr>
            <a:r>
              <a:rPr lang="he-IL" sz="2400" dirty="0">
                <a:solidFill>
                  <a:srgbClr val="002060"/>
                </a:solidFill>
                <a:latin typeface="David" pitchFamily="2" charset="-79"/>
                <a:cs typeface="David" pitchFamily="2" charset="-79"/>
              </a:rPr>
              <a:t>תורמים פרטיים או עסקים</a:t>
            </a:r>
            <a:endParaRPr lang="en-US" sz="2400" dirty="0">
              <a:solidFill>
                <a:srgbClr val="002060"/>
              </a:solidFill>
              <a:latin typeface="David" pitchFamily="2" charset="-79"/>
              <a:cs typeface="David" pitchFamily="2" charset="-79"/>
            </a:endParaRPr>
          </a:p>
          <a:p>
            <a:pPr lvl="1">
              <a:buFont typeface="Wingdings" panose="05000000000000000000" pitchFamily="2" charset="2"/>
              <a:buChar char="§"/>
            </a:pPr>
            <a:r>
              <a:rPr lang="he-IL" sz="2400" dirty="0">
                <a:solidFill>
                  <a:srgbClr val="002060"/>
                </a:solidFill>
                <a:latin typeface="David" pitchFamily="2" charset="-79"/>
                <a:cs typeface="David" pitchFamily="2" charset="-79"/>
              </a:rPr>
              <a:t>התנדבות מלגאים בעמותה: אימפקט, הישג, שחק, עתידים </a:t>
            </a:r>
          </a:p>
          <a:p>
            <a:pPr lvl="1">
              <a:buFont typeface="Wingdings" panose="05000000000000000000" pitchFamily="2" charset="2"/>
              <a:buChar char="§"/>
            </a:pPr>
            <a:r>
              <a:rPr lang="he-IL" sz="2400" dirty="0">
                <a:solidFill>
                  <a:srgbClr val="002060"/>
                </a:solidFill>
                <a:latin typeface="David" pitchFamily="2" charset="-79"/>
                <a:cs typeface="David" pitchFamily="2" charset="-79"/>
              </a:rPr>
              <a:t>עמותות וארגונים נוספים (נפש בנפש, </a:t>
            </a:r>
            <a:r>
              <a:rPr lang="he-IL" sz="2400" dirty="0" err="1">
                <a:solidFill>
                  <a:srgbClr val="002060"/>
                </a:solidFill>
                <a:latin typeface="David" pitchFamily="2" charset="-79"/>
                <a:cs typeface="David" pitchFamily="2" charset="-79"/>
              </a:rPr>
              <a:t>נד"ן</a:t>
            </a:r>
            <a:r>
              <a:rPr lang="he-IL" sz="2400" dirty="0">
                <a:solidFill>
                  <a:srgbClr val="002060"/>
                </a:solidFill>
                <a:latin typeface="David" pitchFamily="2" charset="-79"/>
                <a:cs typeface="David" pitchFamily="2" charset="-79"/>
              </a:rPr>
              <a:t>, עמותות שמטפלות בחיילים הבודדים ביום שאחרי ועוד)</a:t>
            </a:r>
          </a:p>
          <a:p>
            <a:pPr lvl="1">
              <a:buFont typeface="Wingdings" panose="05000000000000000000" pitchFamily="2" charset="2"/>
              <a:buChar char="§"/>
            </a:pPr>
            <a:r>
              <a:rPr lang="he-IL" sz="2400" dirty="0">
                <a:solidFill>
                  <a:srgbClr val="002060"/>
                </a:solidFill>
                <a:latin typeface="David" pitchFamily="2" charset="-79"/>
                <a:cs typeface="David" pitchFamily="2" charset="-79"/>
              </a:rPr>
              <a:t>קק"ל</a:t>
            </a:r>
            <a:endParaRPr lang="en-US" sz="2400" dirty="0">
              <a:solidFill>
                <a:srgbClr val="002060"/>
              </a:solidFill>
              <a:latin typeface="David" pitchFamily="2" charset="-79"/>
              <a:cs typeface="David" pitchFamily="2" charset="-79"/>
            </a:endParaRPr>
          </a:p>
          <a:p>
            <a:pPr>
              <a:buFont typeface="Wingdings" panose="05000000000000000000" pitchFamily="2" charset="2"/>
              <a:buChar char="§"/>
            </a:pPr>
            <a:endParaRPr lang="he-IL" sz="2400" dirty="0">
              <a:solidFill>
                <a:srgbClr val="002060"/>
              </a:solidFill>
              <a:latin typeface="David" pitchFamily="2" charset="-79"/>
              <a:cs typeface="David" pitchFamily="2" charset="-79"/>
            </a:endParaRPr>
          </a:p>
          <a:p>
            <a:pPr marL="0" lvl="0" indent="0">
              <a:lnSpc>
                <a:spcPct val="150000"/>
              </a:lnSpc>
              <a:buNone/>
            </a:pPr>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שותפים להצלחה</a:t>
            </a:r>
          </a:p>
        </p:txBody>
      </p:sp>
      <p:sp>
        <p:nvSpPr>
          <p:cNvPr id="9" name="Rectangle 2"/>
          <p:cNvSpPr>
            <a:spLocks noChangeArrowheads="1"/>
          </p:cNvSpPr>
          <p:nvPr/>
        </p:nvSpPr>
        <p:spPr bwMode="auto">
          <a:xfrm>
            <a:off x="1871663" y="357505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he-IL" altLang="he-IL"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pic>
        <p:nvPicPr>
          <p:cNvPr id="10" name="תמונה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1117276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indent="0">
              <a:buNone/>
            </a:pPr>
            <a:endParaRPr lang="he-IL" sz="3600" b="1" u="sng" dirty="0">
              <a:solidFill>
                <a:srgbClr val="002060"/>
              </a:solidFill>
              <a:latin typeface="David" pitchFamily="2" charset="-79"/>
              <a:cs typeface="David" pitchFamily="2" charset="-79"/>
            </a:endParaRPr>
          </a:p>
          <a:p>
            <a:pPr marL="0" indent="0">
              <a:buNone/>
            </a:pPr>
            <a:r>
              <a:rPr lang="he-IL" sz="2400" b="1" u="sng" dirty="0">
                <a:solidFill>
                  <a:srgbClr val="002060"/>
                </a:solidFill>
                <a:latin typeface="David" pitchFamily="2" charset="-79"/>
                <a:cs typeface="David" pitchFamily="2" charset="-79"/>
              </a:rPr>
              <a:t>כדי להקל על הליווי וכדי להרגיש חלק ממשהו גדול ואיכותי:</a:t>
            </a:r>
            <a:endParaRPr lang="en-US" sz="2400" b="1" u="sng"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a:t>
            </a:r>
            <a:r>
              <a:rPr lang="he-IL" sz="2400" u="sng" dirty="0">
                <a:solidFill>
                  <a:srgbClr val="002060"/>
                </a:solidFill>
                <a:latin typeface="David" pitchFamily="2" charset="-79"/>
                <a:cs typeface="David" pitchFamily="2" charset="-79"/>
              </a:rPr>
              <a:t>תן ביס</a:t>
            </a:r>
            <a:r>
              <a:rPr lang="he-IL" sz="2400" dirty="0">
                <a:solidFill>
                  <a:srgbClr val="002060"/>
                </a:solidFill>
                <a:latin typeface="David" pitchFamily="2" charset="-79"/>
                <a:cs typeface="David" pitchFamily="2" charset="-79"/>
              </a:rPr>
              <a:t>" – לכל מתנדב - קל להיפגש עם החיילים</a:t>
            </a:r>
          </a:p>
          <a:p>
            <a:pPr lvl="0"/>
            <a:r>
              <a:rPr lang="he-IL" sz="2400" u="sng" dirty="0">
                <a:solidFill>
                  <a:srgbClr val="002060"/>
                </a:solidFill>
                <a:latin typeface="David" pitchFamily="2" charset="-79"/>
                <a:cs typeface="David" pitchFamily="2" charset="-79"/>
              </a:rPr>
              <a:t>ניידת</a:t>
            </a:r>
            <a:r>
              <a:rPr lang="he-IL" sz="2400" dirty="0">
                <a:solidFill>
                  <a:srgbClr val="002060"/>
                </a:solidFill>
                <a:latin typeface="David" pitchFamily="2" charset="-79"/>
                <a:cs typeface="David" pitchFamily="2" charset="-79"/>
              </a:rPr>
              <a:t> "אח גדול"  - לשינוע ולהובלת ציוד (סביר) </a:t>
            </a:r>
            <a:endParaRPr lang="en-US" sz="2400" dirty="0">
              <a:solidFill>
                <a:srgbClr val="002060"/>
              </a:solidFill>
              <a:latin typeface="David" pitchFamily="2" charset="-79"/>
              <a:cs typeface="David" pitchFamily="2" charset="-79"/>
            </a:endParaRPr>
          </a:p>
          <a:p>
            <a:pPr lvl="0"/>
            <a:r>
              <a:rPr lang="he-IL" sz="2400" dirty="0">
                <a:solidFill>
                  <a:srgbClr val="002060"/>
                </a:solidFill>
                <a:latin typeface="David" pitchFamily="2" charset="-79"/>
                <a:cs typeface="David" pitchFamily="2" charset="-79"/>
              </a:rPr>
              <a:t>מערכת </a:t>
            </a:r>
            <a:r>
              <a:rPr lang="he-IL" sz="2400" u="sng" dirty="0">
                <a:solidFill>
                  <a:srgbClr val="002060"/>
                </a:solidFill>
                <a:latin typeface="David" pitchFamily="2" charset="-79"/>
                <a:cs typeface="David" pitchFamily="2" charset="-79"/>
              </a:rPr>
              <a:t>ניהול ידע</a:t>
            </a:r>
            <a:r>
              <a:rPr lang="he-IL" sz="2400" dirty="0">
                <a:solidFill>
                  <a:srgbClr val="002060"/>
                </a:solidFill>
                <a:latin typeface="David" pitchFamily="2" charset="-79"/>
                <a:cs typeface="David" pitchFamily="2" charset="-79"/>
              </a:rPr>
              <a:t> </a:t>
            </a:r>
            <a:r>
              <a:rPr lang="en-US" sz="2000" dirty="0">
                <a:solidFill>
                  <a:srgbClr val="002060"/>
                </a:solidFill>
                <a:latin typeface="David" pitchFamily="2" charset="-79"/>
                <a:cs typeface="David" pitchFamily="2" charset="-79"/>
              </a:rPr>
              <a:t>CRM</a:t>
            </a:r>
            <a:r>
              <a:rPr lang="he-IL" sz="2000" dirty="0">
                <a:solidFill>
                  <a:srgbClr val="002060"/>
                </a:solidFill>
                <a:latin typeface="David" pitchFamily="2" charset="-79"/>
                <a:cs typeface="David" pitchFamily="2" charset="-79"/>
              </a:rPr>
              <a:t> </a:t>
            </a:r>
            <a:r>
              <a:rPr lang="he-IL" sz="2400" dirty="0">
                <a:solidFill>
                  <a:srgbClr val="002060"/>
                </a:solidFill>
                <a:latin typeface="David" pitchFamily="2" charset="-79"/>
                <a:cs typeface="David" pitchFamily="2" charset="-79"/>
              </a:rPr>
              <a:t>– לדיווח פשוט וקל</a:t>
            </a:r>
          </a:p>
          <a:p>
            <a:pPr lvl="0"/>
            <a:endParaRPr lang="en-US" sz="2400" dirty="0">
              <a:solidFill>
                <a:srgbClr val="002060"/>
              </a:solidFill>
              <a:latin typeface="David" pitchFamily="2" charset="-79"/>
              <a:cs typeface="David" pitchFamily="2" charset="-79"/>
            </a:endParaRPr>
          </a:p>
          <a:p>
            <a:pPr marL="0" indent="0">
              <a:buNone/>
            </a:pPr>
            <a:br>
              <a:rPr lang="he-IL" sz="2400" dirty="0">
                <a:solidFill>
                  <a:srgbClr val="002060"/>
                </a:solidFill>
                <a:latin typeface="David" pitchFamily="2" charset="-79"/>
                <a:cs typeface="David" pitchFamily="2" charset="-79"/>
              </a:rPr>
            </a:br>
            <a:endParaRPr lang="he-IL" sz="2400" dirty="0">
              <a:solidFill>
                <a:srgbClr val="002060"/>
              </a:solidFill>
              <a:latin typeface="David" pitchFamily="2" charset="-79"/>
              <a:cs typeface="David" pitchFamily="2" charset="-79"/>
            </a:endParaRPr>
          </a:p>
          <a:p>
            <a:pPr marL="0" indent="0">
              <a:buNone/>
            </a:pPr>
            <a:br>
              <a:rPr lang="he-IL" sz="2000" dirty="0">
                <a:solidFill>
                  <a:srgbClr val="002060"/>
                </a:solidFill>
                <a:latin typeface="David" pitchFamily="2" charset="-79"/>
                <a:cs typeface="David" pitchFamily="2" charset="-79"/>
              </a:rPr>
            </a:b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תנאים מיוחדים</a:t>
            </a:r>
            <a:endParaRPr lang="he-IL" sz="49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397" y="4064689"/>
            <a:ext cx="2599628" cy="1951721"/>
          </a:xfrm>
          <a:prstGeom prst="rect">
            <a:avLst/>
          </a:prstGeom>
          <a:ln>
            <a:noFill/>
          </a:ln>
          <a:effectLst>
            <a:softEdge rad="112500"/>
          </a:effectLst>
        </p:spPr>
      </p:pic>
      <p:pic>
        <p:nvPicPr>
          <p:cNvPr id="9" name="תמונה 8"/>
          <p:cNvPicPr>
            <a:picLocks noChangeAspect="1"/>
          </p:cNvPicPr>
          <p:nvPr/>
        </p:nvPicPr>
        <p:blipFill rotWithShape="1">
          <a:blip r:embed="rId3">
            <a:extLst>
              <a:ext uri="{28A0092B-C50C-407E-A947-70E740481C1C}">
                <a14:useLocalDpi xmlns:a14="http://schemas.microsoft.com/office/drawing/2010/main" val="0"/>
              </a:ext>
            </a:extLst>
          </a:blip>
          <a:srcRect t="13644" b="13111"/>
          <a:stretch/>
        </p:blipFill>
        <p:spPr>
          <a:xfrm>
            <a:off x="4392198" y="4412724"/>
            <a:ext cx="3407603" cy="1871910"/>
          </a:xfrm>
          <a:prstGeom prst="rect">
            <a:avLst/>
          </a:prstGeom>
          <a:ln>
            <a:noFill/>
          </a:ln>
          <a:effectLst>
            <a:softEdge rad="112500"/>
          </a:effectLst>
        </p:spPr>
      </p:pic>
      <p:pic>
        <p:nvPicPr>
          <p:cNvPr id="10" name="תמונה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3154403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להיות ב"אח גדול" משמע להיות חלק ממשפחה</a:t>
            </a:r>
          </a:p>
          <a:p>
            <a:r>
              <a:rPr lang="he-IL" sz="2400" dirty="0">
                <a:solidFill>
                  <a:srgbClr val="002060"/>
                </a:solidFill>
                <a:latin typeface="David" pitchFamily="2" charset="-79"/>
                <a:cs typeface="David" pitchFamily="2" charset="-79"/>
              </a:rPr>
              <a:t>חלק מקהילה מובילה</a:t>
            </a:r>
          </a:p>
          <a:p>
            <a:r>
              <a:rPr lang="he-IL" sz="2400" dirty="0">
                <a:solidFill>
                  <a:srgbClr val="002060"/>
                </a:solidFill>
                <a:latin typeface="David" pitchFamily="2" charset="-79"/>
                <a:cs typeface="David" pitchFamily="2" charset="-79"/>
              </a:rPr>
              <a:t>הרבה פעילויות הדרכה וגיבוש לחיבור המתנדבים והחיילים</a:t>
            </a:r>
          </a:p>
          <a:p>
            <a:pPr marL="0" lvl="0" indent="0">
              <a:lnSpc>
                <a:spcPct val="150000"/>
              </a:lnSpc>
              <a:buNone/>
            </a:pPr>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פעילויות מגוונות</a:t>
            </a:r>
          </a:p>
        </p:txBody>
      </p:sp>
      <p:sp>
        <p:nvSpPr>
          <p:cNvPr id="9" name="Rectangle 2"/>
          <p:cNvSpPr>
            <a:spLocks noChangeArrowheads="1"/>
          </p:cNvSpPr>
          <p:nvPr/>
        </p:nvSpPr>
        <p:spPr bwMode="auto">
          <a:xfrm>
            <a:off x="1871663" y="357505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he-IL" altLang="he-IL"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pic>
        <p:nvPicPr>
          <p:cNvPr id="17" name="תמונה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pic>
        <p:nvPicPr>
          <p:cNvPr id="19" name="תמונה 1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4810" y="4963220"/>
            <a:ext cx="2526373" cy="1894780"/>
          </a:xfrm>
          <a:prstGeom prst="rect">
            <a:avLst/>
          </a:prstGeom>
          <a:ln>
            <a:noFill/>
          </a:ln>
          <a:effectLst>
            <a:softEdge rad="112500"/>
          </a:effectLst>
        </p:spPr>
      </p:pic>
      <p:pic>
        <p:nvPicPr>
          <p:cNvPr id="20" name="תמונה 1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878802" y="3640802"/>
            <a:ext cx="3217198" cy="3217198"/>
          </a:xfrm>
          <a:prstGeom prst="rect">
            <a:avLst/>
          </a:prstGeom>
          <a:ln>
            <a:noFill/>
          </a:ln>
          <a:effectLst>
            <a:softEdge rad="112500"/>
          </a:effectLst>
        </p:spPr>
      </p:pic>
      <p:pic>
        <p:nvPicPr>
          <p:cNvPr id="21" name="תמונה 2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281007" y="3457211"/>
            <a:ext cx="2910993" cy="2910993"/>
          </a:xfrm>
          <a:prstGeom prst="rect">
            <a:avLst/>
          </a:prstGeom>
          <a:ln>
            <a:noFill/>
          </a:ln>
          <a:effectLst>
            <a:softEdge rad="112500"/>
          </a:effectLst>
        </p:spPr>
      </p:pic>
      <p:pic>
        <p:nvPicPr>
          <p:cNvPr id="22" name="תמונה 2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313619" y="4110262"/>
            <a:ext cx="2747738" cy="2747738"/>
          </a:xfrm>
          <a:prstGeom prst="rect">
            <a:avLst/>
          </a:prstGeom>
          <a:ln>
            <a:noFill/>
          </a:ln>
          <a:effectLst>
            <a:softEdge rad="112500"/>
          </a:effectLst>
        </p:spPr>
      </p:pic>
      <p:pic>
        <p:nvPicPr>
          <p:cNvPr id="2" name="תמונה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037" y="3254766"/>
            <a:ext cx="2246342" cy="1262936"/>
          </a:xfrm>
          <a:prstGeom prst="rect">
            <a:avLst/>
          </a:prstGeom>
          <a:ln>
            <a:noFill/>
          </a:ln>
          <a:effectLst>
            <a:softEdge rad="112500"/>
          </a:effectLst>
        </p:spPr>
      </p:pic>
      <p:pic>
        <p:nvPicPr>
          <p:cNvPr id="23" name="תמונה 22"/>
          <p:cNvPicPr>
            <a:picLocks noChangeAspect="1"/>
          </p:cNvPicPr>
          <p:nvPr/>
        </p:nvPicPr>
        <p:blipFill>
          <a:blip r:embed="rId8"/>
          <a:stretch>
            <a:fillRect/>
          </a:stretch>
        </p:blipFill>
        <p:spPr>
          <a:xfrm>
            <a:off x="10142220" y="1190771"/>
            <a:ext cx="1905000" cy="1905000"/>
          </a:xfrm>
          <a:prstGeom prst="rect">
            <a:avLst/>
          </a:prstGeom>
          <a:ln>
            <a:noFill/>
          </a:ln>
          <a:effectLst>
            <a:softEdge rad="112500"/>
          </a:effectLst>
        </p:spPr>
      </p:pic>
    </p:spTree>
    <p:extLst>
      <p:ext uri="{BB962C8B-B14F-4D97-AF65-F5344CB8AC3E}">
        <p14:creationId xmlns:p14="http://schemas.microsoft.com/office/powerpoint/2010/main" val="2848389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195072" y="409552"/>
            <a:ext cx="9534144"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indent="0">
              <a:buNone/>
            </a:pPr>
            <a:endParaRPr lang="he-IL" sz="3600" b="1" u="sng" dirty="0">
              <a:solidFill>
                <a:srgbClr val="002060"/>
              </a:solidFill>
              <a:latin typeface="David" pitchFamily="2" charset="-79"/>
              <a:cs typeface="David" pitchFamily="2" charset="-79"/>
            </a:endParaRPr>
          </a:p>
          <a:p>
            <a:pPr marL="0" indent="0">
              <a:buNone/>
            </a:pPr>
            <a:r>
              <a:rPr lang="he-IL" sz="2400" b="1" u="sng" dirty="0">
                <a:solidFill>
                  <a:srgbClr val="002060"/>
                </a:solidFill>
                <a:latin typeface="David" pitchFamily="2" charset="-79"/>
                <a:cs typeface="David" pitchFamily="2" charset="-79"/>
              </a:rPr>
              <a:t>מציאות שמחייבת את "אח גדול" להיערך ולהתפתח:</a:t>
            </a:r>
            <a:endParaRPr lang="en-US" sz="2400" b="1" u="sng" dirty="0">
              <a:solidFill>
                <a:srgbClr val="002060"/>
              </a:solidFill>
              <a:latin typeface="David" pitchFamily="2" charset="-79"/>
              <a:cs typeface="David" pitchFamily="2" charset="-79"/>
            </a:endParaRPr>
          </a:p>
          <a:p>
            <a:r>
              <a:rPr lang="he-IL" sz="2400" u="sng" dirty="0">
                <a:solidFill>
                  <a:srgbClr val="002060"/>
                </a:solidFill>
                <a:latin typeface="David" pitchFamily="2" charset="-79"/>
                <a:cs typeface="David" pitchFamily="2" charset="-79"/>
              </a:rPr>
              <a:t>גידול בבקשות לעליה </a:t>
            </a:r>
            <a:r>
              <a:rPr lang="he-IL" sz="2400" dirty="0">
                <a:solidFill>
                  <a:srgbClr val="002060"/>
                </a:solidFill>
                <a:latin typeface="David" pitchFamily="2" charset="-79"/>
                <a:cs typeface="David" pitchFamily="2" charset="-79"/>
              </a:rPr>
              <a:t>מכל הקהילות היהודיות בעולם - לפי הסוכנות היהודית וארגון </a:t>
            </a:r>
            <a:r>
              <a:rPr lang="he-IL" sz="2400" dirty="0" err="1">
                <a:solidFill>
                  <a:srgbClr val="002060"/>
                </a:solidFill>
                <a:latin typeface="David" pitchFamily="2" charset="-79"/>
                <a:cs typeface="David" pitchFamily="2" charset="-79"/>
              </a:rPr>
              <a:t>קעליטה</a:t>
            </a:r>
            <a:r>
              <a:rPr lang="he-IL" sz="2400" dirty="0">
                <a:solidFill>
                  <a:srgbClr val="002060"/>
                </a:solidFill>
                <a:latin typeface="David" pitchFamily="2" charset="-79"/>
                <a:cs typeface="David" pitchFamily="2" charset="-79"/>
              </a:rPr>
              <a:t> (צרפת). תוצאה - </a:t>
            </a:r>
            <a:r>
              <a:rPr lang="he-IL" sz="2400" b="1" dirty="0">
                <a:solidFill>
                  <a:srgbClr val="002060"/>
                </a:solidFill>
                <a:latin typeface="David" pitchFamily="2" charset="-79"/>
                <a:cs typeface="David" pitchFamily="2" charset="-79"/>
              </a:rPr>
              <a:t>יותר חיילים בודדים מחו"ל</a:t>
            </a:r>
            <a:r>
              <a:rPr lang="he-IL" sz="2400" dirty="0">
                <a:solidFill>
                  <a:srgbClr val="002060"/>
                </a:solidFill>
                <a:latin typeface="David" pitchFamily="2" charset="-79"/>
                <a:cs typeface="David" pitchFamily="2" charset="-79"/>
              </a:rPr>
              <a:t>. </a:t>
            </a:r>
          </a:p>
          <a:p>
            <a:r>
              <a:rPr lang="he-IL" sz="2400" u="sng" dirty="0">
                <a:solidFill>
                  <a:srgbClr val="002060"/>
                </a:solidFill>
                <a:latin typeface="David" pitchFamily="2" charset="-79"/>
                <a:cs typeface="David" pitchFamily="2" charset="-79"/>
              </a:rPr>
              <a:t>העמקת המצוקה הכלכלית </a:t>
            </a:r>
            <a:r>
              <a:rPr lang="he-IL" sz="2400" dirty="0">
                <a:solidFill>
                  <a:srgbClr val="002060"/>
                </a:solidFill>
                <a:latin typeface="David" pitchFamily="2" charset="-79"/>
                <a:cs typeface="David" pitchFamily="2" charset="-79"/>
              </a:rPr>
              <a:t>בקרב אוכלוסיות חלשות עקב משבר הקורונה. תוצאה - </a:t>
            </a:r>
            <a:r>
              <a:rPr lang="he-IL" sz="2400" b="1" dirty="0">
                <a:solidFill>
                  <a:srgbClr val="002060"/>
                </a:solidFill>
                <a:latin typeface="David" pitchFamily="2" charset="-79"/>
                <a:cs typeface="David" pitchFamily="2" charset="-79"/>
              </a:rPr>
              <a:t>יותר חיילים ילידי הארץ יבקשו סטטוס חייל בודד</a:t>
            </a:r>
            <a:r>
              <a:rPr lang="he-IL" sz="2400" dirty="0">
                <a:solidFill>
                  <a:srgbClr val="002060"/>
                </a:solidFill>
                <a:latin typeface="David" pitchFamily="2" charset="-79"/>
                <a:cs typeface="David" pitchFamily="2" charset="-79"/>
              </a:rPr>
              <a:t>. </a:t>
            </a:r>
          </a:p>
          <a:p>
            <a:r>
              <a:rPr lang="he-IL" sz="2400" dirty="0">
                <a:solidFill>
                  <a:srgbClr val="002060"/>
                </a:solidFill>
                <a:latin typeface="David" pitchFamily="2" charset="-79"/>
                <a:cs typeface="David" pitchFamily="2" charset="-79"/>
              </a:rPr>
              <a:t>גידול במגמה של </a:t>
            </a:r>
            <a:r>
              <a:rPr lang="he-IL" sz="2400" b="1" dirty="0">
                <a:solidFill>
                  <a:srgbClr val="002060"/>
                </a:solidFill>
                <a:latin typeface="David" pitchFamily="2" charset="-79"/>
                <a:cs typeface="David" pitchFamily="2" charset="-79"/>
              </a:rPr>
              <a:t>גיוס בקרב האוכלוסייה החרדית והערבית</a:t>
            </a:r>
            <a:r>
              <a:rPr lang="he-IL" sz="2400" dirty="0">
                <a:solidFill>
                  <a:srgbClr val="002060"/>
                </a:solidFill>
                <a:latin typeface="David" pitchFamily="2" charset="-79"/>
                <a:cs typeface="David" pitchFamily="2" charset="-79"/>
              </a:rPr>
              <a:t>. תוצאה - אוכלוסיות חדשות שיצטרפו לעמותה ושתידרש מומחיות ספציפית כדי ללוות אותן. </a:t>
            </a:r>
          </a:p>
          <a:p>
            <a:r>
              <a:rPr lang="he-IL" sz="2400" b="1" dirty="0">
                <a:solidFill>
                  <a:srgbClr val="002060"/>
                </a:solidFill>
                <a:latin typeface="David" pitchFamily="2" charset="-79"/>
                <a:cs typeface="David" pitchFamily="2" charset="-79"/>
              </a:rPr>
              <a:t>צה"ל רואה ב"אח גדול" כתובת בלעדית בנושא ליווי חיילים בודדים! </a:t>
            </a:r>
            <a:r>
              <a:rPr lang="he-IL" sz="2400" dirty="0">
                <a:solidFill>
                  <a:srgbClr val="002060"/>
                </a:solidFill>
                <a:latin typeface="David" pitchFamily="2" charset="-79"/>
                <a:cs typeface="David" pitchFamily="2" charset="-79"/>
              </a:rPr>
              <a:t>תוצאה – צה"ל יבקש מאח גדול ליווי חיילים מאוכלוסיות מיוחדות כמו שיקום אסירים, חרדים ועוד.</a:t>
            </a:r>
          </a:p>
          <a:p>
            <a:r>
              <a:rPr lang="he-IL" sz="2400" dirty="0">
                <a:solidFill>
                  <a:srgbClr val="002060"/>
                </a:solidFill>
                <a:latin typeface="David" pitchFamily="2" charset="-79"/>
                <a:cs typeface="David" pitchFamily="2" charset="-79"/>
              </a:rPr>
              <a:t>אנחנו נערכים לכל תרחיש!</a:t>
            </a:r>
            <a:endParaRPr lang="en-US" sz="2400" dirty="0">
              <a:solidFill>
                <a:srgbClr val="002060"/>
              </a:solidFill>
              <a:latin typeface="David" pitchFamily="2" charset="-79"/>
              <a:cs typeface="David" pitchFamily="2" charset="-79"/>
            </a:endParaRPr>
          </a:p>
          <a:p>
            <a:pPr lvl="0"/>
            <a:endParaRPr lang="en-US" sz="2400" dirty="0">
              <a:solidFill>
                <a:srgbClr val="002060"/>
              </a:solidFill>
              <a:latin typeface="David" pitchFamily="2" charset="-79"/>
              <a:cs typeface="David" pitchFamily="2" charset="-79"/>
            </a:endParaRPr>
          </a:p>
          <a:p>
            <a:pPr marL="0" indent="0">
              <a:buNone/>
            </a:pPr>
            <a:br>
              <a:rPr lang="he-IL" sz="2400" dirty="0">
                <a:solidFill>
                  <a:srgbClr val="002060"/>
                </a:solidFill>
                <a:latin typeface="David" pitchFamily="2" charset="-79"/>
                <a:cs typeface="David" pitchFamily="2" charset="-79"/>
              </a:rPr>
            </a:br>
            <a:endParaRPr lang="he-IL" sz="2400" dirty="0">
              <a:solidFill>
                <a:srgbClr val="002060"/>
              </a:solidFill>
              <a:latin typeface="David" pitchFamily="2" charset="-79"/>
              <a:cs typeface="David" pitchFamily="2" charset="-79"/>
            </a:endParaRPr>
          </a:p>
          <a:p>
            <a:pPr marL="0" indent="0">
              <a:buNone/>
            </a:pPr>
            <a:br>
              <a:rPr lang="he-IL" sz="2000" dirty="0">
                <a:solidFill>
                  <a:srgbClr val="002060"/>
                </a:solidFill>
                <a:latin typeface="David" pitchFamily="2" charset="-79"/>
                <a:cs typeface="David" pitchFamily="2" charset="-79"/>
              </a:rPr>
            </a:b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מגמות לעתיד</a:t>
            </a:r>
            <a:endParaRPr lang="he-IL" sz="49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10" name="תמונה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1527810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0192" y="2519252"/>
            <a:ext cx="10502900" cy="2308324"/>
          </a:xfrm>
          <a:prstGeom prst="rect">
            <a:avLst/>
          </a:prstGeom>
          <a:noFill/>
        </p:spPr>
        <p:txBody>
          <a:bodyPr wrap="square" rtlCol="1">
            <a:spAutoFit/>
          </a:bodyPr>
          <a:lstStyle/>
          <a:p>
            <a:pPr algn="ctr" rtl="1"/>
            <a:r>
              <a:rPr lang="he-IL" sz="72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מודל חניכה ייחודי</a:t>
            </a:r>
          </a:p>
          <a:p>
            <a:pPr algn="ctr" rtl="1"/>
            <a:r>
              <a:rPr lang="he-IL" sz="72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לליווי אישי</a:t>
            </a:r>
            <a:endParaRPr lang="en-US" sz="9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143744"/>
            <a:ext cx="1486663" cy="1370127"/>
          </a:xfrm>
          <a:prstGeom prst="rect">
            <a:avLst/>
          </a:prstGeom>
        </p:spPr>
      </p:pic>
      <p:pic>
        <p:nvPicPr>
          <p:cNvPr id="4" name="תמונה 3"/>
          <p:cNvPicPr>
            <a:picLocks noChangeAspect="1"/>
          </p:cNvPicPr>
          <p:nvPr/>
        </p:nvPicPr>
        <p:blipFill>
          <a:blip r:embed="rId3"/>
          <a:stretch>
            <a:fillRect/>
          </a:stretch>
        </p:blipFill>
        <p:spPr>
          <a:xfrm>
            <a:off x="9597964" y="4827576"/>
            <a:ext cx="1905000" cy="1905000"/>
          </a:xfrm>
          <a:prstGeom prst="rect">
            <a:avLst/>
          </a:prstGeom>
          <a:ln>
            <a:noFill/>
          </a:ln>
          <a:effectLst>
            <a:softEdge rad="112500"/>
          </a:effectLst>
        </p:spPr>
      </p:pic>
      <p:pic>
        <p:nvPicPr>
          <p:cNvPr id="6" name="תמונה 5"/>
          <p:cNvPicPr>
            <a:picLocks noChangeAspect="1"/>
          </p:cNvPicPr>
          <p:nvPr/>
        </p:nvPicPr>
        <p:blipFill>
          <a:blip r:embed="rId4"/>
          <a:stretch>
            <a:fillRect/>
          </a:stretch>
        </p:blipFill>
        <p:spPr>
          <a:xfrm>
            <a:off x="672752" y="4880457"/>
            <a:ext cx="1905000" cy="1905000"/>
          </a:xfrm>
          <a:prstGeom prst="rect">
            <a:avLst/>
          </a:prstGeom>
          <a:ln>
            <a:noFill/>
          </a:ln>
          <a:effectLst>
            <a:softEdge rad="112500"/>
          </a:effectLst>
        </p:spPr>
      </p:pic>
    </p:spTree>
    <p:extLst>
      <p:ext uri="{BB962C8B-B14F-4D97-AF65-F5344CB8AC3E}">
        <p14:creationId xmlns:p14="http://schemas.microsoft.com/office/powerpoint/2010/main" val="2580306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4000" dirty="0">
              <a:solidFill>
                <a:srgbClr val="002060"/>
              </a:solidFill>
              <a:latin typeface="David" pitchFamily="2" charset="-79"/>
              <a:cs typeface="David" pitchFamily="2" charset="-79"/>
            </a:endParaRPr>
          </a:p>
          <a:p>
            <a:pPr lvl="0"/>
            <a:r>
              <a:rPr lang="he-IL" sz="2400" b="1" dirty="0">
                <a:solidFill>
                  <a:srgbClr val="002060"/>
                </a:solidFill>
                <a:latin typeface="David" pitchFamily="2" charset="-79"/>
                <a:cs typeface="David" pitchFamily="2" charset="-79"/>
              </a:rPr>
              <a:t>מודל ייחודי של עמותת "אח גדול" – ליווי חיילים בודדים ע"י חיילים בודדים משוחררים. </a:t>
            </a:r>
            <a:r>
              <a:rPr lang="he-IL" sz="2400" b="1" u="sng" dirty="0">
                <a:solidFill>
                  <a:srgbClr val="002060"/>
                </a:solidFill>
                <a:latin typeface="David" pitchFamily="2" charset="-79"/>
                <a:cs typeface="David" pitchFamily="2" charset="-79"/>
              </a:rPr>
              <a:t>יש לנו מצגות מקצועיות שיסייעו לכם בליווי!</a:t>
            </a:r>
          </a:p>
          <a:p>
            <a:pPr lvl="0"/>
            <a:r>
              <a:rPr lang="he-IL" sz="2400" dirty="0">
                <a:solidFill>
                  <a:srgbClr val="002060"/>
                </a:solidFill>
                <a:latin typeface="David" pitchFamily="2" charset="-79"/>
                <a:cs typeface="David" pitchFamily="2" charset="-79"/>
              </a:rPr>
              <a:t>אנו מבינים שיש </a:t>
            </a:r>
            <a:r>
              <a:rPr lang="he-IL" sz="2400" b="1" dirty="0">
                <a:solidFill>
                  <a:srgbClr val="002060"/>
                </a:solidFill>
                <a:latin typeface="David" pitchFamily="2" charset="-79"/>
                <a:cs typeface="David" pitchFamily="2" charset="-79"/>
              </a:rPr>
              <a:t>חיילים בודדים עולים ויש חיילים בודדים צברים </a:t>
            </a:r>
            <a:r>
              <a:rPr lang="he-IL" sz="2400" dirty="0">
                <a:solidFill>
                  <a:srgbClr val="002060"/>
                </a:solidFill>
                <a:latin typeface="David" pitchFamily="2" charset="-79"/>
                <a:cs typeface="David" pitchFamily="2" charset="-79"/>
              </a:rPr>
              <a:t>– כל אחד והייחודיות שלו כל אחד והאתגרים שלו</a:t>
            </a:r>
          </a:p>
          <a:p>
            <a:r>
              <a:rPr lang="he-IL" sz="2400" dirty="0">
                <a:solidFill>
                  <a:srgbClr val="002060"/>
                </a:solidFill>
                <a:latin typeface="David" pitchFamily="2" charset="-79"/>
                <a:cs typeface="David" pitchFamily="2" charset="-79"/>
              </a:rPr>
              <a:t>בעת השיבוצים, אנחנו מעדיפים לגוון בין מתנדבים וחיילים מבחינת המוצא, אלא אם הם מבקשים אחרת </a:t>
            </a:r>
          </a:p>
          <a:p>
            <a:pPr lvl="0"/>
            <a:r>
              <a:rPr lang="he-IL" sz="2400" dirty="0">
                <a:solidFill>
                  <a:srgbClr val="002060"/>
                </a:solidFill>
                <a:latin typeface="David" pitchFamily="2" charset="-79"/>
                <a:cs typeface="David" pitchFamily="2" charset="-79"/>
              </a:rPr>
              <a:t>עלינו לגרום להם להכיר בכך שחייל בודד זה מצב נתון עמו צריך להתמודד ולהצליח!</a:t>
            </a:r>
          </a:p>
          <a:p>
            <a:pPr lvl="0"/>
            <a:r>
              <a:rPr lang="he-IL" sz="2400" dirty="0">
                <a:solidFill>
                  <a:srgbClr val="002060"/>
                </a:solidFill>
                <a:latin typeface="David" pitchFamily="2" charset="-79"/>
                <a:cs typeface="David" pitchFamily="2" charset="-79"/>
              </a:rPr>
              <a:t>להיות חייל בודד זה לא רווחה כלכלית או נזקקות, אלא הזדמנות. קרש קפיצה.</a:t>
            </a:r>
          </a:p>
          <a:p>
            <a:r>
              <a:rPr lang="he-IL" sz="2400" dirty="0">
                <a:solidFill>
                  <a:srgbClr val="002060"/>
                </a:solidFill>
                <a:latin typeface="David" pitchFamily="2" charset="-79"/>
                <a:cs typeface="David" pitchFamily="2" charset="-79"/>
              </a:rPr>
              <a:t>היתרון שלכם כמתנדבים מלווים - </a:t>
            </a:r>
            <a:r>
              <a:rPr lang="he-IL" sz="2400" b="1" dirty="0">
                <a:solidFill>
                  <a:srgbClr val="002060"/>
                </a:solidFill>
                <a:latin typeface="David" pitchFamily="2" charset="-79"/>
                <a:cs typeface="David" pitchFamily="2" charset="-79"/>
              </a:rPr>
              <a:t>קשר בגובה העיניים!  </a:t>
            </a:r>
            <a:endParaRPr lang="he-IL"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נלמד את החיילים לחשוב בצורה אחרת, בצורה עצמאית </a:t>
            </a:r>
            <a:r>
              <a:rPr lang="he-IL" sz="2400" b="1" dirty="0">
                <a:solidFill>
                  <a:srgbClr val="002060"/>
                </a:solidFill>
                <a:latin typeface="David" pitchFamily="2" charset="-79"/>
                <a:cs typeface="David" pitchFamily="2" charset="-79"/>
              </a:rPr>
              <a:t>ולהפוך את הקושי להזדמנות ולחיזוק החוסן הנפשי!</a:t>
            </a:r>
            <a:endParaRPr lang="en-US" sz="2400" b="1" dirty="0">
              <a:solidFill>
                <a:srgbClr val="002060"/>
              </a:solidFill>
              <a:latin typeface="David" pitchFamily="2" charset="-79"/>
              <a:cs typeface="David" pitchFamily="2" charset="-79"/>
            </a:endParaRPr>
          </a:p>
          <a:p>
            <a:pPr marL="0" lvl="0" indent="0">
              <a:lnSpc>
                <a:spcPct val="150000"/>
              </a:lnSpc>
              <a:buNone/>
            </a:pPr>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   ליווי אישי – מודל ייחודי</a:t>
            </a:r>
          </a:p>
        </p:txBody>
      </p:sp>
      <p:sp>
        <p:nvSpPr>
          <p:cNvPr id="9" name="Rectangle 2"/>
          <p:cNvSpPr>
            <a:spLocks noChangeArrowheads="1"/>
          </p:cNvSpPr>
          <p:nvPr/>
        </p:nvSpPr>
        <p:spPr bwMode="auto">
          <a:xfrm>
            <a:off x="1871663" y="357505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he-IL" altLang="he-IL"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pic>
        <p:nvPicPr>
          <p:cNvPr id="8" name="תמונה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697610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36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רקע דומה – </a:t>
            </a:r>
            <a:r>
              <a:rPr lang="he-IL" sz="2400" b="1" dirty="0">
                <a:solidFill>
                  <a:srgbClr val="002060"/>
                </a:solidFill>
                <a:latin typeface="David" pitchFamily="2" charset="-79"/>
                <a:cs typeface="David" pitchFamily="2" charset="-79"/>
              </a:rPr>
              <a:t>הזדהות</a:t>
            </a:r>
            <a:r>
              <a:rPr lang="he-IL" sz="2400" dirty="0">
                <a:solidFill>
                  <a:srgbClr val="002060"/>
                </a:solidFill>
                <a:latin typeface="David" pitchFamily="2" charset="-79"/>
                <a:cs typeface="David" pitchFamily="2" charset="-79"/>
              </a:rPr>
              <a:t>. "גם אני הייתי במצב הזה". כתובת בגובה העיניים.</a:t>
            </a:r>
          </a:p>
          <a:p>
            <a:r>
              <a:rPr lang="he-IL" sz="2400" dirty="0">
                <a:solidFill>
                  <a:srgbClr val="002060"/>
                </a:solidFill>
                <a:latin typeface="David" pitchFamily="2" charset="-79"/>
                <a:cs typeface="David" pitchFamily="2" charset="-79"/>
              </a:rPr>
              <a:t>החייל חושב שהוא היחיד שחווה את חוויית החייל הבודד – אם זה בצבא ואם זה מול חברים מהבית - מאוד משמעותי עבורו לשמוע "גם אני" כשהוא מרגיש לבד </a:t>
            </a:r>
            <a:r>
              <a:rPr lang="he-IL" sz="2400" b="1" dirty="0">
                <a:solidFill>
                  <a:srgbClr val="002060"/>
                </a:solidFill>
                <a:latin typeface="David" pitchFamily="2" charset="-79"/>
                <a:cs typeface="David" pitchFamily="2" charset="-79"/>
              </a:rPr>
              <a:t>ולקבל טיפים והכוונה</a:t>
            </a:r>
            <a:r>
              <a:rPr lang="he-IL" sz="2400" dirty="0">
                <a:solidFill>
                  <a:srgbClr val="002060"/>
                </a:solidFill>
                <a:latin typeface="David" pitchFamily="2" charset="-79"/>
                <a:cs typeface="David" pitchFamily="2" charset="-79"/>
              </a:rPr>
              <a:t>.</a:t>
            </a:r>
          </a:p>
          <a:p>
            <a:r>
              <a:rPr lang="he-IL" sz="2400" dirty="0">
                <a:solidFill>
                  <a:srgbClr val="002060"/>
                </a:solidFill>
                <a:latin typeface="David" pitchFamily="2" charset="-79"/>
                <a:cs typeface="David" pitchFamily="2" charset="-79"/>
              </a:rPr>
              <a:t>אתם מהווים עבורם </a:t>
            </a:r>
            <a:r>
              <a:rPr lang="he-IL" sz="2400" b="1" dirty="0">
                <a:solidFill>
                  <a:srgbClr val="002060"/>
                </a:solidFill>
                <a:latin typeface="David" pitchFamily="2" charset="-79"/>
                <a:cs typeface="David" pitchFamily="2" charset="-79"/>
              </a:rPr>
              <a:t>מודל</a:t>
            </a:r>
            <a:r>
              <a:rPr lang="he-IL" sz="2400" dirty="0">
                <a:solidFill>
                  <a:srgbClr val="002060"/>
                </a:solidFill>
                <a:latin typeface="David" pitchFamily="2" charset="-79"/>
                <a:cs typeface="David" pitchFamily="2" charset="-79"/>
              </a:rPr>
              <a:t> - דמות לחיקוי הישגית </a:t>
            </a:r>
            <a:r>
              <a:rPr lang="he-IL" sz="2400" b="1" dirty="0">
                <a:solidFill>
                  <a:srgbClr val="002060"/>
                </a:solidFill>
                <a:latin typeface="David" pitchFamily="2" charset="-79"/>
                <a:cs typeface="David" pitchFamily="2" charset="-79"/>
              </a:rPr>
              <a:t>שמעודדת לשאוף והצליח</a:t>
            </a:r>
            <a:r>
              <a:rPr lang="he-IL" sz="2400" dirty="0">
                <a:solidFill>
                  <a:srgbClr val="002060"/>
                </a:solidFill>
                <a:latin typeface="David" pitchFamily="2" charset="-79"/>
                <a:cs typeface="David" pitchFamily="2" charset="-79"/>
              </a:rPr>
              <a:t> (גם בשירות וגם להיקלט בחברה).</a:t>
            </a:r>
          </a:p>
          <a:p>
            <a:r>
              <a:rPr lang="he-IL" sz="2400" dirty="0">
                <a:solidFill>
                  <a:srgbClr val="002060"/>
                </a:solidFill>
                <a:latin typeface="David" pitchFamily="2" charset="-79"/>
                <a:cs typeface="David" pitchFamily="2" charset="-79"/>
              </a:rPr>
              <a:t>קבלת החלטות - החייל ילמד במהלך הליווי לקבל </a:t>
            </a:r>
            <a:r>
              <a:rPr lang="he-IL" sz="2400" b="1" dirty="0">
                <a:solidFill>
                  <a:srgbClr val="002060"/>
                </a:solidFill>
                <a:latin typeface="David" pitchFamily="2" charset="-79"/>
                <a:cs typeface="David" pitchFamily="2" charset="-79"/>
              </a:rPr>
              <a:t>החלטות רציונאליות ולא אמוציונליות</a:t>
            </a:r>
            <a:r>
              <a:rPr lang="he-IL" sz="2400" dirty="0">
                <a:solidFill>
                  <a:srgbClr val="002060"/>
                </a:solidFill>
                <a:latin typeface="David" pitchFamily="2" charset="-79"/>
                <a:cs typeface="David" pitchFamily="2" charset="-79"/>
              </a:rPr>
              <a:t> (מהבטן). מחוויה אישית של המתנדב או מחוויות של קולגות. ברוב ההחלטות אין נכון ולא נכון מוחלטים. לכל אחד מתאים משהו אחר. זכרו שגם אם החייל בחר בטעות, לפעמים זה רק ילמד אותו להמשך.</a:t>
            </a:r>
          </a:p>
          <a:p>
            <a:r>
              <a:rPr lang="he-IL" sz="2400" dirty="0">
                <a:solidFill>
                  <a:srgbClr val="002060"/>
                </a:solidFill>
                <a:latin typeface="David" pitchFamily="2" charset="-79"/>
                <a:cs typeface="David" pitchFamily="2" charset="-79"/>
              </a:rPr>
              <a:t>זה בסדר להציג את </a:t>
            </a:r>
            <a:r>
              <a:rPr lang="he-IL" sz="2400" b="1" dirty="0">
                <a:solidFill>
                  <a:srgbClr val="002060"/>
                </a:solidFill>
                <a:latin typeface="David" pitchFamily="2" charset="-79"/>
                <a:cs typeface="David" pitchFamily="2" charset="-79"/>
              </a:rPr>
              <a:t>החולשות של המתנדב </a:t>
            </a:r>
            <a:r>
              <a:rPr lang="he-IL" sz="2400" dirty="0">
                <a:solidFill>
                  <a:srgbClr val="002060"/>
                </a:solidFill>
                <a:latin typeface="David" pitchFamily="2" charset="-79"/>
                <a:cs typeface="David" pitchFamily="2" charset="-79"/>
              </a:rPr>
              <a:t>ולהראות את האתגרים שעברתם ולמרות זאת אתם במסלול הנכון של החיים ושל החיבור הנכון לחברה הישראלית.</a:t>
            </a:r>
            <a:endParaRPr lang="en-US" sz="2400" dirty="0">
              <a:solidFill>
                <a:srgbClr val="002060"/>
              </a:solidFill>
              <a:latin typeface="David" pitchFamily="2" charset="-79"/>
              <a:cs typeface="David" pitchFamily="2" charset="-79"/>
            </a:endParaRPr>
          </a:p>
          <a:p>
            <a:pPr>
              <a:buFont typeface="Wingdings" panose="05000000000000000000" pitchFamily="2" charset="2"/>
              <a:buChar char="§"/>
            </a:pPr>
            <a:endParaRPr lang="he-IL" sz="2400" dirty="0">
              <a:solidFill>
                <a:srgbClr val="002060"/>
              </a:solidFill>
              <a:latin typeface="David" pitchFamily="2" charset="-79"/>
              <a:cs typeface="David" pitchFamily="2" charset="-79"/>
            </a:endParaRPr>
          </a:p>
          <a:p>
            <a:pPr marL="0" lvl="0" indent="0">
              <a:lnSpc>
                <a:spcPct val="150000"/>
              </a:lnSpc>
              <a:buNone/>
            </a:pPr>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   ליווי אישי</a:t>
            </a:r>
          </a:p>
        </p:txBody>
      </p:sp>
      <p:sp>
        <p:nvSpPr>
          <p:cNvPr id="9" name="Rectangle 2"/>
          <p:cNvSpPr>
            <a:spLocks noChangeArrowheads="1"/>
          </p:cNvSpPr>
          <p:nvPr/>
        </p:nvSpPr>
        <p:spPr bwMode="auto">
          <a:xfrm>
            <a:off x="1871663" y="357505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he-IL" altLang="he-IL"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pic>
        <p:nvPicPr>
          <p:cNvPr id="8" name="תמונה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1384884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lvl="0"/>
            <a:r>
              <a:rPr lang="he-IL" sz="2400" dirty="0">
                <a:solidFill>
                  <a:srgbClr val="002060"/>
                </a:solidFill>
                <a:latin typeface="David" pitchFamily="2" charset="-79"/>
                <a:cs typeface="David" pitchFamily="2" charset="-79"/>
              </a:rPr>
              <a:t>עצמאות - בעיקר בודדים לא עולים, שגדלו ועברו המון בחיים והצליחו          להתמודד עם קשיים מורכבים, </a:t>
            </a:r>
            <a:r>
              <a:rPr lang="he-IL" sz="2400" b="1" dirty="0">
                <a:solidFill>
                  <a:srgbClr val="002060"/>
                </a:solidFill>
                <a:latin typeface="David" pitchFamily="2" charset="-79"/>
                <a:cs typeface="David" pitchFamily="2" charset="-79"/>
              </a:rPr>
              <a:t>בטוחים שיודעים </a:t>
            </a:r>
            <a:r>
              <a:rPr lang="he-IL" sz="2400" b="1" dirty="0" err="1">
                <a:solidFill>
                  <a:srgbClr val="002060"/>
                </a:solidFill>
                <a:latin typeface="David" pitchFamily="2" charset="-79"/>
                <a:cs typeface="David" pitchFamily="2" charset="-79"/>
              </a:rPr>
              <a:t>הכל</a:t>
            </a:r>
            <a:r>
              <a:rPr lang="he-IL" sz="2400" dirty="0">
                <a:solidFill>
                  <a:srgbClr val="002060"/>
                </a:solidFill>
                <a:latin typeface="David" pitchFamily="2" charset="-79"/>
                <a:cs typeface="David" pitchFamily="2" charset="-79"/>
              </a:rPr>
              <a:t>. </a:t>
            </a:r>
          </a:p>
          <a:p>
            <a:pPr marL="0" lvl="0" indent="0">
              <a:buNone/>
            </a:pPr>
            <a:r>
              <a:rPr lang="he-IL" sz="2400" dirty="0">
                <a:solidFill>
                  <a:srgbClr val="002060"/>
                </a:solidFill>
                <a:latin typeface="David" pitchFamily="2" charset="-79"/>
                <a:cs typeface="David" pitchFamily="2" charset="-79"/>
              </a:rPr>
              <a:t>הם "יודעים" שהם לא צריכים עזרה בכלום, יתמודדו לבד עם הבעיות שלהם ובעיניהם הם הכי חכמים חזקים ועוד...  אולי זה נכון כעת מול הסובבים אותם בצבא, אך בעתיד הם יהיו חייבים ללמוד מאנשים אחרים שעברו דברים, כדי שיוכלו לראות כמה צעדים קדימה. </a:t>
            </a:r>
          </a:p>
          <a:p>
            <a:pPr marL="0" lvl="0" indent="0">
              <a:buNone/>
            </a:pPr>
            <a:r>
              <a:rPr lang="he-IL" sz="2400" u="sng" dirty="0">
                <a:solidFill>
                  <a:srgbClr val="002060"/>
                </a:solidFill>
                <a:latin typeface="David" pitchFamily="2" charset="-79"/>
                <a:cs typeface="David" pitchFamily="2" charset="-79"/>
              </a:rPr>
              <a:t>בתור מתנדבים</a:t>
            </a:r>
            <a:r>
              <a:rPr lang="he-IL" sz="2400" dirty="0">
                <a:solidFill>
                  <a:srgbClr val="002060"/>
                </a:solidFill>
                <a:latin typeface="David" pitchFamily="2" charset="-79"/>
                <a:cs typeface="David" pitchFamily="2" charset="-79"/>
              </a:rPr>
              <a:t> יש לכם את הזכות להטמיע בתוכם את הגישה הנכונה על מנת שידעו להשתמש בזה בלי בושה וללא חשש ל"פגיעה בכבודם".</a:t>
            </a:r>
          </a:p>
          <a:p>
            <a:pPr marL="0" lvl="0" indent="0">
              <a:buNone/>
            </a:pPr>
            <a:r>
              <a:rPr lang="he-IL" sz="2400" dirty="0">
                <a:solidFill>
                  <a:srgbClr val="002060"/>
                </a:solidFill>
                <a:latin typeface="David" pitchFamily="2" charset="-79"/>
                <a:cs typeface="David" pitchFamily="2" charset="-79"/>
              </a:rPr>
              <a:t>כדאי להשתמש בידע ובכלים שיש בעמותה כדי לסייע                                           לחיילים.</a:t>
            </a:r>
            <a:endParaRPr lang="en-US"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a:p>
            <a:pPr marL="0" lvl="0" indent="0">
              <a:lnSpc>
                <a:spcPct val="150000"/>
              </a:lnSpc>
              <a:buNone/>
            </a:pPr>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ליווי אישי</a:t>
            </a:r>
          </a:p>
        </p:txBody>
      </p:sp>
      <p:sp>
        <p:nvSpPr>
          <p:cNvPr id="9" name="Rectangle 2"/>
          <p:cNvSpPr>
            <a:spLocks noChangeArrowheads="1"/>
          </p:cNvSpPr>
          <p:nvPr/>
        </p:nvSpPr>
        <p:spPr bwMode="auto">
          <a:xfrm>
            <a:off x="1871663" y="357505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he-IL" altLang="he-IL"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pic>
        <p:nvPicPr>
          <p:cNvPr id="2"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521" y="4511040"/>
            <a:ext cx="2115750" cy="2115750"/>
          </a:xfrm>
          <a:prstGeom prst="rect">
            <a:avLst/>
          </a:prstGeom>
          <a:ln>
            <a:noFill/>
          </a:ln>
          <a:effectLst>
            <a:softEdge rad="112500"/>
          </a:effectLst>
        </p:spPr>
      </p:pic>
      <p:pic>
        <p:nvPicPr>
          <p:cNvPr id="8" name="תמונה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838003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lvl="0"/>
            <a:r>
              <a:rPr lang="he-IL" sz="2400" b="1" dirty="0">
                <a:solidFill>
                  <a:srgbClr val="002060"/>
                </a:solidFill>
                <a:latin typeface="David" pitchFamily="2" charset="-79"/>
                <a:cs typeface="David" pitchFamily="2" charset="-79"/>
              </a:rPr>
              <a:t>חיזורים</a:t>
            </a:r>
            <a:r>
              <a:rPr lang="he-IL" sz="2400" dirty="0">
                <a:solidFill>
                  <a:srgbClr val="002060"/>
                </a:solidFill>
                <a:latin typeface="David" pitchFamily="2" charset="-79"/>
                <a:cs typeface="David" pitchFamily="2" charset="-79"/>
              </a:rPr>
              <a:t> - זה משהו שצריך לעבוד עליו. </a:t>
            </a:r>
          </a:p>
          <a:p>
            <a:pPr marL="0" lvl="0" indent="0">
              <a:buNone/>
            </a:pPr>
            <a:r>
              <a:rPr lang="he-IL" sz="2400" dirty="0">
                <a:solidFill>
                  <a:srgbClr val="002060"/>
                </a:solidFill>
                <a:latin typeface="David" pitchFamily="2" charset="-79"/>
                <a:cs typeface="David" pitchFamily="2" charset="-79"/>
              </a:rPr>
              <a:t>חייל שלא ענה לכם במשך שבועיים או "סינן" כמה פעמים, אין צורך להיפגע ולהסיק מכך שהוא לא מעוניין. </a:t>
            </a:r>
          </a:p>
          <a:p>
            <a:pPr marL="0" lvl="0" indent="0">
              <a:buNone/>
            </a:pPr>
            <a:r>
              <a:rPr lang="he-IL" sz="2400" dirty="0">
                <a:solidFill>
                  <a:srgbClr val="002060"/>
                </a:solidFill>
                <a:latin typeface="David" pitchFamily="2" charset="-79"/>
                <a:cs typeface="David" pitchFamily="2" charset="-79"/>
              </a:rPr>
              <a:t>יכולות להיות לכך הרבה סיבות: אם הוא בקרבי, סתם סוגר הרבה שבתות, מצב רוח ירוד בגלל בעיות כאלו ואחרות, כגון: בעיות בצבא, נפרד מחברה שלו, מתגעגע למשפחה חמה שלא </a:t>
            </a:r>
            <a:r>
              <a:rPr lang="he-IL" sz="2400" dirty="0" err="1">
                <a:solidFill>
                  <a:srgbClr val="002060"/>
                </a:solidFill>
                <a:latin typeface="David" pitchFamily="2" charset="-79"/>
                <a:cs typeface="David" pitchFamily="2" charset="-79"/>
              </a:rPr>
              <a:t>היתה</a:t>
            </a:r>
            <a:r>
              <a:rPr lang="he-IL" sz="2400" dirty="0">
                <a:solidFill>
                  <a:srgbClr val="002060"/>
                </a:solidFill>
                <a:latin typeface="David" pitchFamily="2" charset="-79"/>
                <a:cs typeface="David" pitchFamily="2" charset="-79"/>
              </a:rPr>
              <a:t> לו אף פעם... </a:t>
            </a:r>
          </a:p>
          <a:p>
            <a:pPr marL="0" lvl="0" indent="0">
              <a:buNone/>
            </a:pPr>
            <a:r>
              <a:rPr lang="he-IL" sz="2400" dirty="0">
                <a:solidFill>
                  <a:srgbClr val="002060"/>
                </a:solidFill>
                <a:latin typeface="David" pitchFamily="2" charset="-79"/>
                <a:cs typeface="David" pitchFamily="2" charset="-79"/>
              </a:rPr>
              <a:t>ולכן יכול להיות שהחודש הוא לא מעוניין להכיר אנשים חדשים. </a:t>
            </a:r>
          </a:p>
          <a:p>
            <a:pPr marL="0" lvl="0" indent="0">
              <a:buNone/>
            </a:pPr>
            <a:r>
              <a:rPr lang="he-IL" sz="2400" dirty="0">
                <a:solidFill>
                  <a:srgbClr val="002060"/>
                </a:solidFill>
                <a:latin typeface="David" pitchFamily="2" charset="-79"/>
                <a:cs typeface="David" pitchFamily="2" charset="-79"/>
              </a:rPr>
              <a:t>אנו נחזר לפעמים עד חודש וחצי (כמובן בטעם). במידה והחייל הראה </a:t>
            </a:r>
            <a:r>
              <a:rPr lang="he-IL" sz="2400" u="sng" dirty="0">
                <a:solidFill>
                  <a:srgbClr val="002060"/>
                </a:solidFill>
                <a:latin typeface="David" pitchFamily="2" charset="-79"/>
                <a:cs typeface="David" pitchFamily="2" charset="-79"/>
              </a:rPr>
              <a:t>חד משמעית </a:t>
            </a:r>
            <a:r>
              <a:rPr lang="he-IL" sz="2400" dirty="0">
                <a:solidFill>
                  <a:srgbClr val="002060"/>
                </a:solidFill>
                <a:latin typeface="David" pitchFamily="2" charset="-79"/>
                <a:cs typeface="David" pitchFamily="2" charset="-79"/>
              </a:rPr>
              <a:t>שאינו מעוניין, יש דרך לסיים אתו את הקשר. נשלח לו הודעה על כך שהוא תמיד יכול להתקשר במידה ויהיה צורך ושאנו מחכים לשיחה ממנו,                                         שירגיש בנוח להתקשר תמיד כי בשביל זה אנו מתנדבים.</a:t>
            </a:r>
            <a:endParaRPr lang="en-US" sz="2400" dirty="0">
              <a:solidFill>
                <a:srgbClr val="002060"/>
              </a:solidFill>
              <a:latin typeface="David" pitchFamily="2" charset="-79"/>
              <a:cs typeface="David" pitchFamily="2" charset="-79"/>
            </a:endParaRPr>
          </a:p>
          <a:p>
            <a:pPr marL="3200400" lvl="7" indent="0">
              <a:buNone/>
            </a:pPr>
            <a:r>
              <a:rPr lang="he-IL" sz="2400" b="1" dirty="0">
                <a:solidFill>
                  <a:srgbClr val="002060"/>
                </a:solidFill>
                <a:latin typeface="David" pitchFamily="2" charset="-79"/>
                <a:cs typeface="David" pitchFamily="2" charset="-79"/>
              </a:rPr>
              <a:t>(אירוע ניסיון אובדנות)</a:t>
            </a:r>
          </a:p>
          <a:p>
            <a:pPr marL="0" lvl="0" indent="0">
              <a:lnSpc>
                <a:spcPct val="150000"/>
              </a:lnSpc>
              <a:buNone/>
            </a:pPr>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ליווי אישי</a:t>
            </a:r>
          </a:p>
        </p:txBody>
      </p:sp>
      <p:sp>
        <p:nvSpPr>
          <p:cNvPr id="9" name="Rectangle 2"/>
          <p:cNvSpPr>
            <a:spLocks noChangeArrowheads="1"/>
          </p:cNvSpPr>
          <p:nvPr/>
        </p:nvSpPr>
        <p:spPr bwMode="auto">
          <a:xfrm>
            <a:off x="1871663" y="357505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he-IL" altLang="he-IL"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pic>
        <p:nvPicPr>
          <p:cNvPr id="15" name="Picture 2" descr="×ª××¦××ª ×ª××× × ×¢×××¨ ×××¤×× ××¦××¦×"/>
          <p:cNvPicPr>
            <a:picLocks noChangeAspect="1" noChangeArrowheads="1"/>
          </p:cNvPicPr>
          <p:nvPr/>
        </p:nvPicPr>
        <p:blipFill rotWithShape="1">
          <a:blip r:embed="rId2">
            <a:extLst>
              <a:ext uri="{28A0092B-C50C-407E-A947-70E740481C1C}">
                <a14:useLocalDpi xmlns:a14="http://schemas.microsoft.com/office/drawing/2010/main" val="0"/>
              </a:ext>
            </a:extLst>
          </a:blip>
          <a:srcRect b="8797"/>
          <a:stretch/>
        </p:blipFill>
        <p:spPr bwMode="auto">
          <a:xfrm>
            <a:off x="703680" y="5008668"/>
            <a:ext cx="2335965" cy="1642815"/>
          </a:xfrm>
          <a:prstGeom prst="rect">
            <a:avLst/>
          </a:prstGeom>
          <a:noFill/>
          <a:extLst>
            <a:ext uri="{909E8E84-426E-40DD-AFC4-6F175D3DCCD1}">
              <a14:hiddenFill xmlns:a14="http://schemas.microsoft.com/office/drawing/2010/main">
                <a:solidFill>
                  <a:srgbClr val="FFFFFF"/>
                </a:solidFill>
              </a14:hiddenFill>
            </a:ext>
          </a:extLst>
        </p:spPr>
      </p:pic>
      <p:pic>
        <p:nvPicPr>
          <p:cNvPr id="8" name="תמונה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1007285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r>
              <a:rPr lang="he-IL" sz="2400" b="1" dirty="0">
                <a:solidFill>
                  <a:srgbClr val="002060"/>
                </a:solidFill>
                <a:latin typeface="David" pitchFamily="2" charset="-79"/>
                <a:cs typeface="David" pitchFamily="2" charset="-79"/>
              </a:rPr>
              <a:t>עקביות</a:t>
            </a:r>
            <a:r>
              <a:rPr lang="he-IL" sz="2400" dirty="0">
                <a:solidFill>
                  <a:srgbClr val="002060"/>
                </a:solidFill>
                <a:latin typeface="David" pitchFamily="2" charset="-79"/>
                <a:cs typeface="David" pitchFamily="2" charset="-79"/>
              </a:rPr>
              <a:t> - מתייחס לשני הצדדים.</a:t>
            </a:r>
          </a:p>
          <a:p>
            <a:pPr marL="0" indent="0">
              <a:buNone/>
            </a:pPr>
            <a:r>
              <a:rPr lang="he-IL" sz="2400" dirty="0">
                <a:solidFill>
                  <a:srgbClr val="002060"/>
                </a:solidFill>
                <a:latin typeface="David" pitchFamily="2" charset="-79"/>
                <a:cs typeface="David" pitchFamily="2" charset="-79"/>
              </a:rPr>
              <a:t>המתנדב חייב </a:t>
            </a:r>
            <a:r>
              <a:rPr lang="he-IL" sz="2400" b="1" dirty="0">
                <a:solidFill>
                  <a:srgbClr val="002060"/>
                </a:solidFill>
                <a:latin typeface="David" pitchFamily="2" charset="-79"/>
                <a:cs typeface="David" pitchFamily="2" charset="-79"/>
              </a:rPr>
              <a:t>לשמור על קשר </a:t>
            </a:r>
            <a:r>
              <a:rPr lang="he-IL" sz="2400" dirty="0">
                <a:solidFill>
                  <a:srgbClr val="002060"/>
                </a:solidFill>
                <a:latin typeface="David" pitchFamily="2" charset="-79"/>
                <a:cs typeface="David" pitchFamily="2" charset="-79"/>
              </a:rPr>
              <a:t>עם החיילים שלו ברמה אינטנסיבית (אבל לא להציק להם) ולגרום לחיילים לרצות להתקשר אליכם מעצמם.  </a:t>
            </a:r>
          </a:p>
          <a:p>
            <a:pPr marL="0" indent="0">
              <a:buNone/>
            </a:pPr>
            <a:r>
              <a:rPr lang="he-IL" sz="2400" dirty="0">
                <a:solidFill>
                  <a:srgbClr val="002060"/>
                </a:solidFill>
                <a:latin typeface="David" pitchFamily="2" charset="-79"/>
                <a:cs typeface="David" pitchFamily="2" charset="-79"/>
              </a:rPr>
              <a:t>לחץ </a:t>
            </a:r>
            <a:r>
              <a:rPr lang="he-IL" sz="2400" b="1" dirty="0">
                <a:solidFill>
                  <a:srgbClr val="002060"/>
                </a:solidFill>
                <a:latin typeface="David" pitchFamily="2" charset="-79"/>
                <a:cs typeface="David" pitchFamily="2" charset="-79"/>
              </a:rPr>
              <a:t>בתקופת מבחנים </a:t>
            </a:r>
            <a:r>
              <a:rPr lang="he-IL" sz="2400" dirty="0">
                <a:solidFill>
                  <a:srgbClr val="002060"/>
                </a:solidFill>
                <a:latin typeface="David" pitchFamily="2" charset="-79"/>
                <a:cs typeface="David" pitchFamily="2" charset="-79"/>
              </a:rPr>
              <a:t>או עבודות הגשה – לא מפסיקים לדבר עם החיילים! זה מעביר מסר ש"לא באמת אכפת לו ממני" ואז מגיע סינון סופי. </a:t>
            </a:r>
          </a:p>
          <a:p>
            <a:pPr marL="0" indent="0">
              <a:buNone/>
            </a:pPr>
            <a:r>
              <a:rPr lang="he-IL" sz="2400" dirty="0">
                <a:solidFill>
                  <a:srgbClr val="002060"/>
                </a:solidFill>
                <a:latin typeface="David" pitchFamily="2" charset="-79"/>
                <a:cs typeface="David" pitchFamily="2" charset="-79"/>
              </a:rPr>
              <a:t>חוויות קודמות שליליות - יש חיילים שחוו כל כך הרבה ניתוקי קשרים בעברם וחוו תמיד חוסר בעקביות של קשר עם החברה, לכן </a:t>
            </a:r>
            <a:r>
              <a:rPr lang="he-IL" sz="2400" b="1" dirty="0">
                <a:solidFill>
                  <a:srgbClr val="002060"/>
                </a:solidFill>
                <a:latin typeface="David" pitchFamily="2" charset="-79"/>
                <a:cs typeface="David" pitchFamily="2" charset="-79"/>
              </a:rPr>
              <a:t>אנו כאן צריכים להיות סופר-רגישים</a:t>
            </a:r>
            <a:r>
              <a:rPr lang="he-IL" sz="2400" dirty="0">
                <a:solidFill>
                  <a:srgbClr val="002060"/>
                </a:solidFill>
                <a:latin typeface="David" pitchFamily="2" charset="-79"/>
                <a:cs typeface="David" pitchFamily="2" charset="-79"/>
              </a:rPr>
              <a:t>, </a:t>
            </a:r>
            <a:r>
              <a:rPr lang="he-IL" sz="2400" b="1" dirty="0">
                <a:solidFill>
                  <a:srgbClr val="002060"/>
                </a:solidFill>
                <a:latin typeface="David" pitchFamily="2" charset="-79"/>
                <a:cs typeface="David" pitchFamily="2" charset="-79"/>
              </a:rPr>
              <a:t>לתת להם קשר יציב </a:t>
            </a:r>
            <a:r>
              <a:rPr lang="he-IL" sz="2400" dirty="0">
                <a:solidFill>
                  <a:srgbClr val="002060"/>
                </a:solidFill>
                <a:latin typeface="David" pitchFamily="2" charset="-79"/>
                <a:cs typeface="David" pitchFamily="2" charset="-79"/>
              </a:rPr>
              <a:t>לאורך כל השירות ולאחריו. </a:t>
            </a:r>
          </a:p>
          <a:p>
            <a:pPr marL="0" indent="0">
              <a:buNone/>
            </a:pPr>
            <a:r>
              <a:rPr lang="he-IL" sz="2400" dirty="0">
                <a:solidFill>
                  <a:srgbClr val="002060"/>
                </a:solidFill>
                <a:latin typeface="David" pitchFamily="2" charset="-79"/>
                <a:cs typeface="David" pitchFamily="2" charset="-79"/>
              </a:rPr>
              <a:t>חשוב להסביר לחיילים את מהות הקשר, כדי </a:t>
            </a:r>
            <a:r>
              <a:rPr lang="he-IL" sz="2400" b="1" dirty="0">
                <a:solidFill>
                  <a:srgbClr val="002060"/>
                </a:solidFill>
                <a:latin typeface="David" pitchFamily="2" charset="-79"/>
                <a:cs typeface="David" pitchFamily="2" charset="-79"/>
              </a:rPr>
              <a:t>להימנע מ"משחק בקשר" </a:t>
            </a:r>
            <a:r>
              <a:rPr lang="he-IL" sz="2400" dirty="0">
                <a:solidFill>
                  <a:srgbClr val="002060"/>
                </a:solidFill>
                <a:latin typeface="David" pitchFamily="2" charset="-79"/>
                <a:cs typeface="David" pitchFamily="2" charset="-79"/>
              </a:rPr>
              <a:t>- החייל לא יכול להיות בקשר שבועיים כשהוא צריך את המתנדב ואז לסנן חודש כשלא צריך ואז להתקשר שוב כשצריך. כך הוא ילמד שבחיים האמתיים התנהגות שכזו לא נסלחת ולא מתקבלת.</a:t>
            </a:r>
          </a:p>
          <a:p>
            <a:pPr lvl="0"/>
            <a:endParaRPr lang="he-IL" sz="2400" dirty="0">
              <a:solidFill>
                <a:srgbClr val="002060"/>
              </a:solidFill>
              <a:latin typeface="David" pitchFamily="2" charset="-79"/>
              <a:cs typeface="David" pitchFamily="2" charset="-79"/>
            </a:endParaRPr>
          </a:p>
          <a:p>
            <a:pPr marL="0" lvl="0" indent="0">
              <a:lnSpc>
                <a:spcPct val="150000"/>
              </a:lnSpc>
              <a:buNone/>
            </a:pPr>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ליווי אישי</a:t>
            </a:r>
          </a:p>
        </p:txBody>
      </p:sp>
      <p:sp>
        <p:nvSpPr>
          <p:cNvPr id="9" name="Rectangle 2"/>
          <p:cNvSpPr>
            <a:spLocks noChangeArrowheads="1"/>
          </p:cNvSpPr>
          <p:nvPr/>
        </p:nvSpPr>
        <p:spPr bwMode="auto">
          <a:xfrm>
            <a:off x="1871663" y="357505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he-IL" altLang="he-IL"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pic>
        <p:nvPicPr>
          <p:cNvPr id="10" name="תמונה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495204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3600" dirty="0">
              <a:solidFill>
                <a:srgbClr val="002060"/>
              </a:solidFill>
              <a:latin typeface="David" pitchFamily="2" charset="-79"/>
              <a:cs typeface="David" pitchFamily="2" charset="-79"/>
            </a:endParaRPr>
          </a:p>
          <a:p>
            <a:r>
              <a:rPr lang="he-IL" sz="2400" b="1" dirty="0">
                <a:solidFill>
                  <a:srgbClr val="002060"/>
                </a:solidFill>
                <a:latin typeface="David" pitchFamily="2" charset="-79"/>
                <a:cs typeface="David" pitchFamily="2" charset="-79"/>
              </a:rPr>
              <a:t>איתור צרכים והכוונה למקורות רלוונטיים </a:t>
            </a:r>
            <a:r>
              <a:rPr lang="he-IL" sz="2400" dirty="0">
                <a:solidFill>
                  <a:srgbClr val="002060"/>
                </a:solidFill>
                <a:latin typeface="David" pitchFamily="2" charset="-79"/>
                <a:cs typeface="David" pitchFamily="2" charset="-79"/>
              </a:rPr>
              <a:t>- לעיתים החייל לא מתלונן על איזו בעיה, אבל אנו מהצד שמקשיבים לו מבינים שיש משהו לא תקין. אנו ניתן לחייל </a:t>
            </a:r>
            <a:r>
              <a:rPr lang="he-IL" sz="2400" b="1" dirty="0">
                <a:solidFill>
                  <a:srgbClr val="002060"/>
                </a:solidFill>
                <a:latin typeface="David" pitchFamily="2" charset="-79"/>
                <a:cs typeface="David" pitchFamily="2" charset="-79"/>
              </a:rPr>
              <a:t>"חכה ולא דגים". </a:t>
            </a:r>
            <a:r>
              <a:rPr lang="he-IL" sz="2400" dirty="0">
                <a:solidFill>
                  <a:srgbClr val="002060"/>
                </a:solidFill>
                <a:latin typeface="David" pitchFamily="2" charset="-79"/>
                <a:cs typeface="David" pitchFamily="2" charset="-79"/>
              </a:rPr>
              <a:t>במקרים מסוימים נפעל בעצמנו.</a:t>
            </a:r>
            <a:endParaRPr lang="en-US" sz="2400" dirty="0">
              <a:solidFill>
                <a:srgbClr val="002060"/>
              </a:solidFill>
              <a:latin typeface="David" pitchFamily="2" charset="-79"/>
              <a:cs typeface="David" pitchFamily="2" charset="-79"/>
            </a:endParaRPr>
          </a:p>
          <a:p>
            <a:pPr lvl="0"/>
            <a:r>
              <a:rPr lang="he-IL" sz="2400" b="1" dirty="0">
                <a:solidFill>
                  <a:srgbClr val="002060"/>
                </a:solidFill>
                <a:latin typeface="David" pitchFamily="2" charset="-79"/>
                <a:cs typeface="David" pitchFamily="2" charset="-79"/>
              </a:rPr>
              <a:t>הזדהות</a:t>
            </a:r>
            <a:r>
              <a:rPr lang="he-IL" sz="2400" dirty="0">
                <a:solidFill>
                  <a:srgbClr val="002060"/>
                </a:solidFill>
                <a:latin typeface="David" pitchFamily="2" charset="-79"/>
                <a:cs typeface="David" pitchFamily="2" charset="-79"/>
              </a:rPr>
              <a:t> – לעתים החיילים מגיעים עם תלונות על הצבא ועל מצבם בכלל, בתחושה כאילו הם היחידים שקרה להם דבר כזה. זה מכניס אותם לרגשות שליליים ומגביר את תחושת הבדידות וחוסר הצלחה. אתם בתור בעלי ניסיון שעברו את הצבא ואתגרים נוספים, צריכים להרגיע, </a:t>
            </a:r>
            <a:r>
              <a:rPr lang="he-IL" sz="2400" b="1" dirty="0">
                <a:solidFill>
                  <a:srgbClr val="002060"/>
                </a:solidFill>
                <a:latin typeface="David" pitchFamily="2" charset="-79"/>
                <a:cs typeface="David" pitchFamily="2" charset="-79"/>
              </a:rPr>
              <a:t>לומר להם שהם לא לבד</a:t>
            </a:r>
            <a:r>
              <a:rPr lang="he-IL" sz="2400" dirty="0">
                <a:solidFill>
                  <a:srgbClr val="002060"/>
                </a:solidFill>
                <a:latin typeface="David" pitchFamily="2" charset="-79"/>
                <a:cs typeface="David" pitchFamily="2" charset="-79"/>
              </a:rPr>
              <a:t>. "זה קרה גם לי/לחבר שלי בצבא" בטוח נמצא את המתנדב שחווה את אותם קשיים שהחייל חווה כעת, נושיט לו יד ונסייע. </a:t>
            </a:r>
            <a:endParaRPr lang="en-US" sz="2400" dirty="0">
              <a:solidFill>
                <a:srgbClr val="002060"/>
              </a:solidFill>
              <a:latin typeface="David" pitchFamily="2" charset="-79"/>
              <a:cs typeface="David" pitchFamily="2" charset="-79"/>
            </a:endParaRPr>
          </a:p>
          <a:p>
            <a:pPr lvl="0"/>
            <a:r>
              <a:rPr lang="he-IL" sz="2400" b="1" dirty="0">
                <a:solidFill>
                  <a:srgbClr val="002060"/>
                </a:solidFill>
                <a:latin typeface="David" pitchFamily="2" charset="-79"/>
                <a:cs typeface="David" pitchFamily="2" charset="-79"/>
              </a:rPr>
              <a:t>אוזן קשבת </a:t>
            </a:r>
            <a:r>
              <a:rPr lang="he-IL" sz="2400" dirty="0">
                <a:solidFill>
                  <a:srgbClr val="002060"/>
                </a:solidFill>
                <a:latin typeface="David" pitchFamily="2" charset="-79"/>
                <a:cs typeface="David" pitchFamily="2" charset="-79"/>
              </a:rPr>
              <a:t>- לפעמים כשהחייל מתלונן על בעיה הוא בכלל </a:t>
            </a:r>
            <a:r>
              <a:rPr lang="he-IL" sz="2400" b="1" dirty="0">
                <a:solidFill>
                  <a:srgbClr val="002060"/>
                </a:solidFill>
                <a:latin typeface="David" pitchFamily="2" charset="-79"/>
                <a:cs typeface="David" pitchFamily="2" charset="-79"/>
              </a:rPr>
              <a:t>לא מעוניין לשמוע על פתרון, אלא כל מה שהוא צריך זה "לפרוק".</a:t>
            </a:r>
            <a:r>
              <a:rPr lang="he-IL" sz="2400" dirty="0">
                <a:solidFill>
                  <a:srgbClr val="002060"/>
                </a:solidFill>
                <a:latin typeface="David" pitchFamily="2" charset="-79"/>
                <a:cs typeface="David" pitchFamily="2" charset="-79"/>
              </a:rPr>
              <a:t> הוא צריך מישהו מחוץ לצבא שבאמת אכפת לו ממנו שיקשיב לבעיות שלו ויבין אותו, גם בלי למצוא פתרון. אלא רק הקשבה. </a:t>
            </a: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ליווי אישי</a:t>
            </a:r>
          </a:p>
        </p:txBody>
      </p:sp>
      <p:sp>
        <p:nvSpPr>
          <p:cNvPr id="9" name="Rectangle 2"/>
          <p:cNvSpPr>
            <a:spLocks noChangeArrowheads="1"/>
          </p:cNvSpPr>
          <p:nvPr/>
        </p:nvSpPr>
        <p:spPr bwMode="auto">
          <a:xfrm>
            <a:off x="1871663" y="357505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he-IL" altLang="he-IL"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pic>
        <p:nvPicPr>
          <p:cNvPr id="8" name="מציין מיקום תוכן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71942" y="1477295"/>
            <a:ext cx="1777332" cy="1777332"/>
          </a:xfrm>
          <a:prstGeom prst="rect">
            <a:avLst/>
          </a:prstGeom>
          <a:ln w="38100" cap="sq">
            <a:solidFill>
              <a:schemeClr val="accent2">
                <a:lumMod val="60000"/>
                <a:lumOff val="40000"/>
              </a:schemeClr>
            </a:solidFill>
            <a:prstDash val="solid"/>
            <a:miter lim="800000"/>
          </a:ln>
          <a:effectLst>
            <a:outerShdw blurRad="50800" dist="38100" dir="2700000" algn="tl" rotWithShape="0">
              <a:srgbClr val="000000">
                <a:alpha val="43000"/>
              </a:srgbClr>
            </a:outerShdw>
          </a:effectLst>
        </p:spPr>
      </p:pic>
      <p:pic>
        <p:nvPicPr>
          <p:cNvPr id="10" name="תמונה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678022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3600" dirty="0">
              <a:solidFill>
                <a:srgbClr val="002060"/>
              </a:solidFill>
              <a:latin typeface="David" pitchFamily="2" charset="-79"/>
              <a:cs typeface="David" pitchFamily="2" charset="-79"/>
            </a:endParaRPr>
          </a:p>
          <a:p>
            <a:r>
              <a:rPr lang="he-IL" sz="2400" b="1" dirty="0">
                <a:solidFill>
                  <a:srgbClr val="002060"/>
                </a:solidFill>
                <a:latin typeface="David" pitchFamily="2" charset="-79"/>
                <a:cs typeface="David" pitchFamily="2" charset="-79"/>
              </a:rPr>
              <a:t>בעיות סמכות </a:t>
            </a:r>
            <a:r>
              <a:rPr lang="he-IL" sz="2400" dirty="0">
                <a:solidFill>
                  <a:srgbClr val="002060"/>
                </a:solidFill>
                <a:latin typeface="David" pitchFamily="2" charset="-79"/>
                <a:cs typeface="David" pitchFamily="2" charset="-79"/>
              </a:rPr>
              <a:t>– פער בין הדימוי לבין הנעשה בפועל.</a:t>
            </a:r>
          </a:p>
          <a:p>
            <a:pPr marL="0" indent="0">
              <a:buNone/>
            </a:pPr>
            <a:r>
              <a:rPr lang="he-IL" sz="2400" dirty="0">
                <a:solidFill>
                  <a:srgbClr val="002060"/>
                </a:solidFill>
                <a:latin typeface="David" pitchFamily="2" charset="-79"/>
                <a:cs typeface="David" pitchFamily="2" charset="-79"/>
              </a:rPr>
              <a:t>המקרה הקלאסי המתאר את העניין זהו אותו בחור אמריקאי ציוני בן 24 שחולם להתגייס לצבא ולממש את </a:t>
            </a:r>
            <a:r>
              <a:rPr lang="he-IL" sz="2400" b="1" dirty="0">
                <a:solidFill>
                  <a:srgbClr val="002060"/>
                </a:solidFill>
                <a:latin typeface="David" pitchFamily="2" charset="-79"/>
                <a:cs typeface="David" pitchFamily="2" charset="-79"/>
              </a:rPr>
              <a:t>סרטי "רמבו" </a:t>
            </a:r>
            <a:r>
              <a:rPr lang="he-IL" sz="2400" dirty="0">
                <a:solidFill>
                  <a:srgbClr val="002060"/>
                </a:solidFill>
                <a:latin typeface="David" pitchFamily="2" charset="-79"/>
                <a:cs typeface="David" pitchFamily="2" charset="-79"/>
              </a:rPr>
              <a:t>שצפה. מהר מאוד מתנפצות לו האשליות כאשר מפקדת בת 18.5 מורידה אותו לשכיבות שמיכה. </a:t>
            </a:r>
          </a:p>
          <a:p>
            <a:pPr marL="0" indent="0">
              <a:buNone/>
            </a:pPr>
            <a:r>
              <a:rPr lang="he-IL" sz="2400" b="1" dirty="0">
                <a:solidFill>
                  <a:srgbClr val="002060"/>
                </a:solidFill>
                <a:latin typeface="David" pitchFamily="2" charset="-79"/>
                <a:cs typeface="David" pitchFamily="2" charset="-79"/>
              </a:rPr>
              <a:t>חיילים בודדים </a:t>
            </a:r>
            <a:r>
              <a:rPr lang="he-IL" sz="2400" b="1" dirty="0" err="1">
                <a:solidFill>
                  <a:srgbClr val="002060"/>
                </a:solidFill>
                <a:latin typeface="David" pitchFamily="2" charset="-79"/>
                <a:cs typeface="David" pitchFamily="2" charset="-79"/>
              </a:rPr>
              <a:t>חע"מ</a:t>
            </a:r>
            <a:r>
              <a:rPr lang="he-IL" sz="2400" b="1" dirty="0">
                <a:solidFill>
                  <a:srgbClr val="002060"/>
                </a:solidFill>
                <a:latin typeface="David" pitchFamily="2" charset="-79"/>
                <a:cs typeface="David" pitchFamily="2" charset="-79"/>
              </a:rPr>
              <a:t> </a:t>
            </a:r>
            <a:r>
              <a:rPr lang="he-IL" sz="2400" dirty="0">
                <a:solidFill>
                  <a:srgbClr val="002060"/>
                </a:solidFill>
                <a:latin typeface="David" pitchFamily="2" charset="-79"/>
                <a:cs typeface="David" pitchFamily="2" charset="-79"/>
              </a:rPr>
              <a:t>שהסירו מעליהם כל סמכות (הורים, מחנכים) וכעת בצבא מתקשים להתמודד עם המפקד שמטיל עליהם פקודות. חיילים עם תסמינים כאלו שלא ידעו להתמודד עם הסיטואציה, יתקשו בעתיד גם בשוק העבודה כאשר יגלו שבכל עבודה יש את הבוס שאומר להם מה לעשות. </a:t>
            </a:r>
          </a:p>
          <a:p>
            <a:pPr marL="0" indent="0">
              <a:buNone/>
            </a:pPr>
            <a:r>
              <a:rPr lang="he-IL" sz="2400" dirty="0">
                <a:solidFill>
                  <a:srgbClr val="002060"/>
                </a:solidFill>
                <a:latin typeface="David" pitchFamily="2" charset="-79"/>
                <a:cs typeface="David" pitchFamily="2" charset="-79"/>
              </a:rPr>
              <a:t>זאת ההזדמנות שלכם המתנדבים להסביר להם את ההיגיון מאחורי כל העניין. נסו להסביר להם </a:t>
            </a:r>
            <a:r>
              <a:rPr lang="he-IL" sz="2400" b="1" dirty="0">
                <a:solidFill>
                  <a:srgbClr val="002060"/>
                </a:solidFill>
                <a:latin typeface="David" pitchFamily="2" charset="-79"/>
                <a:cs typeface="David" pitchFamily="2" charset="-79"/>
              </a:rPr>
              <a:t>שאין פה שום אלמנט של פגיעה בכבוד או זלזול, אלא רק אלמנטים של סדר וארגון</a:t>
            </a:r>
            <a:r>
              <a:rPr lang="he-IL" sz="2400" dirty="0">
                <a:solidFill>
                  <a:srgbClr val="002060"/>
                </a:solidFill>
                <a:latin typeface="David" pitchFamily="2" charset="-79"/>
                <a:cs typeface="David" pitchFamily="2" charset="-79"/>
              </a:rPr>
              <a:t>. תסבירו להם שהשירות הצבאי זו הזדמנות אחרונה שמכינה לחיים להתמודד עם ה"בוס".</a:t>
            </a:r>
            <a:endParaRPr lang="en-US" sz="2400" dirty="0">
              <a:solidFill>
                <a:srgbClr val="002060"/>
              </a:solidFill>
              <a:latin typeface="David" pitchFamily="2" charset="-79"/>
              <a:cs typeface="David" pitchFamily="2" charset="-79"/>
            </a:endParaRPr>
          </a:p>
          <a:p>
            <a:pPr lvl="0"/>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ליווי אישי</a:t>
            </a:r>
          </a:p>
        </p:txBody>
      </p:sp>
      <p:sp>
        <p:nvSpPr>
          <p:cNvPr id="9" name="Rectangle 2"/>
          <p:cNvSpPr>
            <a:spLocks noChangeArrowheads="1"/>
          </p:cNvSpPr>
          <p:nvPr/>
        </p:nvSpPr>
        <p:spPr bwMode="auto">
          <a:xfrm>
            <a:off x="1871663" y="357505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he-IL" altLang="he-IL"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pic>
        <p:nvPicPr>
          <p:cNvPr id="8" name="תמונה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pic>
        <p:nvPicPr>
          <p:cNvPr id="6" name="תמונה 5"/>
          <p:cNvPicPr>
            <a:picLocks noChangeAspect="1"/>
          </p:cNvPicPr>
          <p:nvPr/>
        </p:nvPicPr>
        <p:blipFill>
          <a:blip r:embed="rId3"/>
          <a:stretch>
            <a:fillRect/>
          </a:stretch>
        </p:blipFill>
        <p:spPr>
          <a:xfrm>
            <a:off x="10296976" y="1123061"/>
            <a:ext cx="1599463" cy="2479167"/>
          </a:xfrm>
          <a:prstGeom prst="rect">
            <a:avLst/>
          </a:prstGeom>
        </p:spPr>
      </p:pic>
    </p:spTree>
    <p:extLst>
      <p:ext uri="{BB962C8B-B14F-4D97-AF65-F5344CB8AC3E}">
        <p14:creationId xmlns:p14="http://schemas.microsoft.com/office/powerpoint/2010/main" val="3651973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4800" dirty="0">
              <a:solidFill>
                <a:srgbClr val="002060"/>
              </a:solidFill>
              <a:latin typeface="David" pitchFamily="2" charset="-79"/>
              <a:cs typeface="David" pitchFamily="2" charset="-79"/>
            </a:endParaRPr>
          </a:p>
          <a:p>
            <a:pPr lvl="0"/>
            <a:r>
              <a:rPr lang="he-IL" sz="2400" b="1" dirty="0">
                <a:solidFill>
                  <a:srgbClr val="002060"/>
                </a:solidFill>
                <a:latin typeface="David" pitchFamily="2" charset="-79"/>
                <a:cs typeface="David" pitchFamily="2" charset="-79"/>
              </a:rPr>
              <a:t>בעיות חברתיות </a:t>
            </a:r>
            <a:r>
              <a:rPr lang="he-IL" sz="2400" dirty="0">
                <a:solidFill>
                  <a:srgbClr val="002060"/>
                </a:solidFill>
                <a:latin typeface="David" pitchFamily="2" charset="-79"/>
                <a:cs typeface="David" pitchFamily="2" charset="-79"/>
              </a:rPr>
              <a:t>- של החייל עם מפקדיו או עם חיילים אחרים זה בעיות שילוו גם באזרחות. גם שם יהיו עמיתים לעבודה שצריך לדעת להסתדר איתם, שותפים ואפילו בני זוג. </a:t>
            </a:r>
            <a:endParaRPr lang="en-US" sz="2400" dirty="0">
              <a:solidFill>
                <a:srgbClr val="002060"/>
              </a:solidFill>
              <a:latin typeface="David" pitchFamily="2" charset="-79"/>
              <a:cs typeface="David" pitchFamily="2" charset="-79"/>
            </a:endParaRPr>
          </a:p>
          <a:p>
            <a:pPr lvl="0"/>
            <a:r>
              <a:rPr lang="he-IL" sz="2400" b="1" dirty="0">
                <a:solidFill>
                  <a:srgbClr val="002060"/>
                </a:solidFill>
                <a:latin typeface="David" pitchFamily="2" charset="-79"/>
                <a:cs typeface="David" pitchFamily="2" charset="-79"/>
              </a:rPr>
              <a:t>בעיות כלכליות </a:t>
            </a:r>
            <a:r>
              <a:rPr lang="he-IL" sz="2400" dirty="0">
                <a:solidFill>
                  <a:srgbClr val="002060"/>
                </a:solidFill>
                <a:latin typeface="David" pitchFamily="2" charset="-79"/>
                <a:cs typeface="David" pitchFamily="2" charset="-79"/>
              </a:rPr>
              <a:t>- חשוב להדגיש לחייל שהצבא נותן לו הזדמנות ושיעור לחיים. מכיוון שהתנהלות כלכלית היא משהו נרכש וצריך להתאמן עליו בין אם זה בבניית תקציב או שליטה על כרטיס האשראי. אתם לא נותנים כסף!</a:t>
            </a:r>
          </a:p>
          <a:p>
            <a:pPr lvl="0"/>
            <a:r>
              <a:rPr lang="he-IL" sz="2400" b="1" dirty="0">
                <a:solidFill>
                  <a:srgbClr val="002060"/>
                </a:solidFill>
                <a:latin typeface="David" pitchFamily="2" charset="-79"/>
                <a:cs typeface="David" pitchFamily="2" charset="-79"/>
              </a:rPr>
              <a:t>פנייה למפקד </a:t>
            </a:r>
            <a:r>
              <a:rPr lang="he-IL" sz="2400" dirty="0">
                <a:solidFill>
                  <a:srgbClr val="002060"/>
                </a:solidFill>
                <a:latin typeface="David" pitchFamily="2" charset="-79"/>
                <a:cs typeface="David" pitchFamily="2" charset="-79"/>
              </a:rPr>
              <a:t>- יצירת קשר של המתנדב עם המפקד, </a:t>
            </a:r>
            <a:r>
              <a:rPr lang="he-IL" sz="2400" u="sng" dirty="0">
                <a:solidFill>
                  <a:srgbClr val="002060"/>
                </a:solidFill>
                <a:latin typeface="David" pitchFamily="2" charset="-79"/>
                <a:cs typeface="David" pitchFamily="2" charset="-79"/>
              </a:rPr>
              <a:t>לא רק כשיש בעיות </a:t>
            </a:r>
            <a:r>
              <a:rPr lang="he-IL" sz="2400" dirty="0">
                <a:solidFill>
                  <a:srgbClr val="002060"/>
                </a:solidFill>
                <a:latin typeface="David" pitchFamily="2" charset="-79"/>
                <a:cs typeface="David" pitchFamily="2" charset="-79"/>
              </a:rPr>
              <a:t>אלא סתם ברמת ההיכרות ושיתוף פעולה. כך גם עם מש"קית ת"ש. בכל מקרה, לא שורפים קשרים! </a:t>
            </a:r>
          </a:p>
          <a:p>
            <a:pPr lvl="0"/>
            <a:endParaRPr lang="en-US"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ליווי אישי</a:t>
            </a:r>
          </a:p>
        </p:txBody>
      </p:sp>
      <p:sp>
        <p:nvSpPr>
          <p:cNvPr id="9" name="Rectangle 2"/>
          <p:cNvSpPr>
            <a:spLocks noChangeArrowheads="1"/>
          </p:cNvSpPr>
          <p:nvPr/>
        </p:nvSpPr>
        <p:spPr bwMode="auto">
          <a:xfrm>
            <a:off x="1871663" y="357505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he-IL" altLang="he-IL"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pic>
        <p:nvPicPr>
          <p:cNvPr id="2"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651" y="4797749"/>
            <a:ext cx="1965158" cy="1965158"/>
          </a:xfrm>
          <a:prstGeom prst="rect">
            <a:avLst/>
          </a:prstGeom>
          <a:ln>
            <a:noFill/>
          </a:ln>
          <a:effectLst>
            <a:softEdge rad="112500"/>
          </a:effectLst>
        </p:spPr>
      </p:pic>
      <p:pic>
        <p:nvPicPr>
          <p:cNvPr id="8" name="תמונה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1757934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4800" dirty="0">
              <a:solidFill>
                <a:srgbClr val="002060"/>
              </a:solidFill>
              <a:latin typeface="David" pitchFamily="2" charset="-79"/>
              <a:cs typeface="David" pitchFamily="2" charset="-79"/>
            </a:endParaRPr>
          </a:p>
          <a:p>
            <a:pPr lvl="0"/>
            <a:r>
              <a:rPr lang="he-IL" sz="2400" dirty="0">
                <a:solidFill>
                  <a:srgbClr val="002060"/>
                </a:solidFill>
                <a:latin typeface="David" pitchFamily="2" charset="-79"/>
                <a:cs typeface="David" pitchFamily="2" charset="-79"/>
              </a:rPr>
              <a:t>גישור - החייל לא רואה את התמונה הגדולה. </a:t>
            </a:r>
          </a:p>
          <a:p>
            <a:pPr lvl="0"/>
            <a:r>
              <a:rPr lang="he-IL" sz="2400" b="1" dirty="0">
                <a:solidFill>
                  <a:srgbClr val="002060"/>
                </a:solidFill>
                <a:latin typeface="David" pitchFamily="2" charset="-79"/>
                <a:cs typeface="David" pitchFamily="2" charset="-79"/>
              </a:rPr>
              <a:t>זה לא שאנו יותר חכמים ממנו, אלא יותר מנוסים ממנו כי עברנו את זה</a:t>
            </a:r>
            <a:r>
              <a:rPr lang="he-IL" sz="2400" dirty="0">
                <a:solidFill>
                  <a:srgbClr val="002060"/>
                </a:solidFill>
                <a:latin typeface="David" pitchFamily="2" charset="-79"/>
                <a:cs typeface="David" pitchFamily="2" charset="-79"/>
              </a:rPr>
              <a:t>. </a:t>
            </a:r>
          </a:p>
          <a:p>
            <a:pPr lvl="0"/>
            <a:r>
              <a:rPr lang="he-IL" sz="2400" dirty="0">
                <a:solidFill>
                  <a:srgbClr val="002060"/>
                </a:solidFill>
                <a:latin typeface="David" pitchFamily="2" charset="-79"/>
                <a:cs typeface="David" pitchFamily="2" charset="-79"/>
              </a:rPr>
              <a:t>מבחינת החייל המפקד לא נתן לו רגילה סתם כי הוא לא אוהב אותו. </a:t>
            </a:r>
          </a:p>
          <a:p>
            <a:pPr lvl="0"/>
            <a:r>
              <a:rPr lang="he-IL" sz="2400" dirty="0">
                <a:solidFill>
                  <a:srgbClr val="002060"/>
                </a:solidFill>
                <a:latin typeface="David" pitchFamily="2" charset="-79"/>
                <a:cs typeface="David" pitchFamily="2" charset="-79"/>
              </a:rPr>
              <a:t>החייל לא תמיד מבין את ההיררכיה בצבא ומי מאשר מה. </a:t>
            </a:r>
          </a:p>
          <a:p>
            <a:pPr lvl="0"/>
            <a:r>
              <a:rPr lang="he-IL" sz="2400" dirty="0">
                <a:solidFill>
                  <a:srgbClr val="002060"/>
                </a:solidFill>
                <a:latin typeface="David" pitchFamily="2" charset="-79"/>
                <a:cs typeface="David" pitchFamily="2" charset="-79"/>
              </a:rPr>
              <a:t>לפעמים כשמדובר במיוחדת זה מגיע לרמת המג"ד. </a:t>
            </a:r>
          </a:p>
          <a:p>
            <a:pPr lvl="0"/>
            <a:r>
              <a:rPr lang="he-IL" sz="2400" dirty="0">
                <a:solidFill>
                  <a:srgbClr val="002060"/>
                </a:solidFill>
                <a:latin typeface="David" pitchFamily="2" charset="-79"/>
                <a:cs typeface="David" pitchFamily="2" charset="-79"/>
              </a:rPr>
              <a:t>חשוב תמיד להראות לו גם את שאר השיקולים כמו שיקולי סד"כ, הכשרה ועוד.</a:t>
            </a:r>
            <a:endParaRPr lang="en-US" sz="2400" dirty="0">
              <a:solidFill>
                <a:srgbClr val="002060"/>
              </a:solidFill>
              <a:latin typeface="David" pitchFamily="2" charset="-79"/>
              <a:cs typeface="David" pitchFamily="2" charset="-79"/>
            </a:endParaRPr>
          </a:p>
          <a:p>
            <a:pPr lvl="0"/>
            <a:endParaRPr lang="en-US"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ליווי אישי</a:t>
            </a:r>
          </a:p>
        </p:txBody>
      </p:sp>
      <p:sp>
        <p:nvSpPr>
          <p:cNvPr id="9" name="Rectangle 2"/>
          <p:cNvSpPr>
            <a:spLocks noChangeArrowheads="1"/>
          </p:cNvSpPr>
          <p:nvPr/>
        </p:nvSpPr>
        <p:spPr bwMode="auto">
          <a:xfrm>
            <a:off x="1871663" y="357505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he-IL" altLang="he-IL"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pic>
        <p:nvPicPr>
          <p:cNvPr id="8" name="תמונה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3871275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4800" dirty="0">
              <a:solidFill>
                <a:srgbClr val="002060"/>
              </a:solidFill>
              <a:latin typeface="David" pitchFamily="2" charset="-79"/>
              <a:cs typeface="David" pitchFamily="2" charset="-79"/>
            </a:endParaRPr>
          </a:p>
          <a:p>
            <a:pPr lvl="0"/>
            <a:r>
              <a:rPr lang="he-IL" sz="2400" dirty="0">
                <a:solidFill>
                  <a:srgbClr val="002060"/>
                </a:solidFill>
                <a:latin typeface="David" pitchFamily="2" charset="-79"/>
                <a:cs typeface="David" pitchFamily="2" charset="-79"/>
              </a:rPr>
              <a:t>שחרור מצה"ל - חייל בודד ביום השחרור, ובדגש על חייל שגר בדירת </a:t>
            </a:r>
            <a:r>
              <a:rPr lang="he-IL" sz="2400" dirty="0" err="1">
                <a:solidFill>
                  <a:srgbClr val="002060"/>
                </a:solidFill>
                <a:latin typeface="David" pitchFamily="2" charset="-79"/>
                <a:cs typeface="David" pitchFamily="2" charset="-79"/>
              </a:rPr>
              <a:t>אל"ח</a:t>
            </a:r>
            <a:r>
              <a:rPr lang="he-IL" sz="2400" dirty="0">
                <a:solidFill>
                  <a:srgbClr val="002060"/>
                </a:solidFill>
                <a:latin typeface="David" pitchFamily="2" charset="-79"/>
                <a:cs typeface="David" pitchFamily="2" charset="-79"/>
              </a:rPr>
              <a:t>, </a:t>
            </a:r>
            <a:r>
              <a:rPr lang="he-IL" sz="2400" b="1" dirty="0">
                <a:solidFill>
                  <a:srgbClr val="002060"/>
                </a:solidFill>
                <a:latin typeface="David" pitchFamily="2" charset="-79"/>
                <a:cs typeface="David" pitchFamily="2" charset="-79"/>
              </a:rPr>
              <a:t>נפלט ממערכת עוטפת</a:t>
            </a:r>
            <a:r>
              <a:rPr lang="he-IL" sz="2400" dirty="0">
                <a:solidFill>
                  <a:srgbClr val="002060"/>
                </a:solidFill>
                <a:latin typeface="David" pitchFamily="2" charset="-79"/>
                <a:cs typeface="David" pitchFamily="2" charset="-79"/>
              </a:rPr>
              <a:t>. </a:t>
            </a:r>
          </a:p>
          <a:p>
            <a:pPr lvl="0"/>
            <a:r>
              <a:rPr lang="he-IL" sz="2400" dirty="0">
                <a:solidFill>
                  <a:srgbClr val="002060"/>
                </a:solidFill>
                <a:latin typeface="David" pitchFamily="2" charset="-79"/>
                <a:cs typeface="David" pitchFamily="2" charset="-79"/>
              </a:rPr>
              <a:t>ללא הכנה לשחרור הוא מועד לעשות טעויות רבות. </a:t>
            </a:r>
          </a:p>
          <a:p>
            <a:pPr lvl="0"/>
            <a:r>
              <a:rPr lang="he-IL" sz="2400" dirty="0">
                <a:solidFill>
                  <a:srgbClr val="002060"/>
                </a:solidFill>
                <a:latin typeface="David" pitchFamily="2" charset="-79"/>
                <a:cs typeface="David" pitchFamily="2" charset="-79"/>
              </a:rPr>
              <a:t>לעומת חבריו שמשתחררים וחוזרים לבית ההורים או רגילים לגור בשכירות, הוא יוצא מבתים חמים ששם </a:t>
            </a:r>
            <a:r>
              <a:rPr lang="he-IL" sz="2400" dirty="0" err="1">
                <a:solidFill>
                  <a:srgbClr val="002060"/>
                </a:solidFill>
                <a:latin typeface="David" pitchFamily="2" charset="-79"/>
                <a:cs typeface="David" pitchFamily="2" charset="-79"/>
              </a:rPr>
              <a:t>הכל</a:t>
            </a:r>
            <a:r>
              <a:rPr lang="he-IL" sz="2400" dirty="0">
                <a:solidFill>
                  <a:srgbClr val="002060"/>
                </a:solidFill>
                <a:latin typeface="David" pitchFamily="2" charset="-79"/>
                <a:cs typeface="David" pitchFamily="2" charset="-79"/>
              </a:rPr>
              <a:t> היה בחינם וצריך לדאוג לעצמו לשכירות, חשבונות, אוכל, נסיעות </a:t>
            </a:r>
            <a:r>
              <a:rPr lang="he-IL" sz="2400" dirty="0" err="1">
                <a:solidFill>
                  <a:srgbClr val="002060"/>
                </a:solidFill>
                <a:latin typeface="David" pitchFamily="2" charset="-79"/>
                <a:cs typeface="David" pitchFamily="2" charset="-79"/>
              </a:rPr>
              <a:t>וכו</a:t>
            </a:r>
            <a:r>
              <a:rPr lang="he-IL" sz="2400" dirty="0">
                <a:solidFill>
                  <a:srgbClr val="002060"/>
                </a:solidFill>
                <a:latin typeface="David" pitchFamily="2" charset="-79"/>
                <a:cs typeface="David" pitchFamily="2" charset="-79"/>
              </a:rPr>
              <a:t>'. </a:t>
            </a:r>
          </a:p>
          <a:p>
            <a:pPr lvl="0"/>
            <a:r>
              <a:rPr lang="he-IL" sz="2400" dirty="0">
                <a:solidFill>
                  <a:srgbClr val="002060"/>
                </a:solidFill>
                <a:latin typeface="David" pitchFamily="2" charset="-79"/>
                <a:cs typeface="David" pitchFamily="2" charset="-79"/>
              </a:rPr>
              <a:t>לכן החייל צריך לעבור הכנה לקראת השחרור. </a:t>
            </a:r>
          </a:p>
          <a:p>
            <a:pPr lvl="0"/>
            <a:r>
              <a:rPr lang="he-IL" sz="2400" dirty="0">
                <a:solidFill>
                  <a:srgbClr val="002060"/>
                </a:solidFill>
                <a:latin typeface="David" pitchFamily="2" charset="-79"/>
                <a:cs typeface="David" pitchFamily="2" charset="-79"/>
              </a:rPr>
              <a:t>את ההכנה וכל הפרטים תעברו בחפיפה עם הרכזים.</a:t>
            </a:r>
            <a:endParaRPr lang="en-US" sz="2400" dirty="0">
              <a:solidFill>
                <a:srgbClr val="002060"/>
              </a:solidFill>
              <a:latin typeface="David" pitchFamily="2" charset="-79"/>
              <a:cs typeface="David" pitchFamily="2" charset="-79"/>
            </a:endParaRPr>
          </a:p>
          <a:p>
            <a:pPr lvl="0"/>
            <a:endParaRPr lang="en-US"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ליווי אישי</a:t>
            </a:r>
          </a:p>
        </p:txBody>
      </p:sp>
      <p:sp>
        <p:nvSpPr>
          <p:cNvPr id="9" name="Rectangle 2"/>
          <p:cNvSpPr>
            <a:spLocks noChangeArrowheads="1"/>
          </p:cNvSpPr>
          <p:nvPr/>
        </p:nvSpPr>
        <p:spPr bwMode="auto">
          <a:xfrm>
            <a:off x="1871663" y="357505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br>
              <a:rPr kumimoji="0" lang="he-IL" altLang="he-IL" sz="9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he-IL" altLang="he-IL"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pic>
        <p:nvPicPr>
          <p:cNvPr id="8" name="תמונה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pic>
        <p:nvPicPr>
          <p:cNvPr id="6" name="תמונה 5"/>
          <p:cNvPicPr>
            <a:picLocks noChangeAspect="1"/>
          </p:cNvPicPr>
          <p:nvPr/>
        </p:nvPicPr>
        <p:blipFill>
          <a:blip r:embed="rId3"/>
          <a:stretch>
            <a:fillRect/>
          </a:stretch>
        </p:blipFill>
        <p:spPr>
          <a:xfrm>
            <a:off x="354521" y="4522300"/>
            <a:ext cx="2791016" cy="2104490"/>
          </a:xfrm>
          <a:prstGeom prst="rect">
            <a:avLst/>
          </a:prstGeom>
          <a:ln>
            <a:noFill/>
          </a:ln>
          <a:effectLst>
            <a:softEdge rad="112500"/>
          </a:effectLst>
        </p:spPr>
      </p:pic>
    </p:spTree>
    <p:extLst>
      <p:ext uri="{BB962C8B-B14F-4D97-AF65-F5344CB8AC3E}">
        <p14:creationId xmlns:p14="http://schemas.microsoft.com/office/powerpoint/2010/main" val="2268839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645760" y="287632"/>
            <a:ext cx="9439198"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4400" dirty="0">
              <a:solidFill>
                <a:srgbClr val="002060"/>
              </a:solidFill>
              <a:latin typeface="David" pitchFamily="2" charset="-79"/>
              <a:cs typeface="David" pitchFamily="2" charset="-79"/>
            </a:endParaRPr>
          </a:p>
          <a:p>
            <a:pPr lvl="1">
              <a:lnSpc>
                <a:spcPct val="150000"/>
              </a:lnSpc>
            </a:pPr>
            <a:r>
              <a:rPr lang="he-IL" sz="2400" b="1" dirty="0">
                <a:solidFill>
                  <a:srgbClr val="002060"/>
                </a:solidFill>
                <a:latin typeface="David" pitchFamily="2" charset="-79"/>
                <a:cs typeface="David" pitchFamily="2" charset="-79"/>
              </a:rPr>
              <a:t>שיחת היכרות </a:t>
            </a:r>
            <a:r>
              <a:rPr lang="he-IL" sz="2400" dirty="0">
                <a:solidFill>
                  <a:srgbClr val="002060"/>
                </a:solidFill>
                <a:latin typeface="David" pitchFamily="2" charset="-79"/>
                <a:cs typeface="David" pitchFamily="2" charset="-79"/>
              </a:rPr>
              <a:t>- תוך יומיים מקבלת הפרטים של החייל לפי טופס שיחת היכרות ראשונה. </a:t>
            </a:r>
          </a:p>
          <a:p>
            <a:pPr lvl="1">
              <a:lnSpc>
                <a:spcPct val="150000"/>
              </a:lnSpc>
            </a:pPr>
            <a:r>
              <a:rPr lang="he-IL" sz="2400" b="1" dirty="0">
                <a:solidFill>
                  <a:srgbClr val="002060"/>
                </a:solidFill>
                <a:latin typeface="David" pitchFamily="2" charset="-79"/>
                <a:cs typeface="David" pitchFamily="2" charset="-79"/>
              </a:rPr>
              <a:t>הדיווח על השיחה הראשונה </a:t>
            </a:r>
            <a:r>
              <a:rPr lang="he-IL" sz="2400" dirty="0">
                <a:solidFill>
                  <a:srgbClr val="002060"/>
                </a:solidFill>
                <a:latin typeface="David" pitchFamily="2" charset="-79"/>
                <a:cs typeface="David" pitchFamily="2" charset="-79"/>
              </a:rPr>
              <a:t>- ייעשה באופן מידי בטלפון </a:t>
            </a:r>
            <a:r>
              <a:rPr lang="he-IL" sz="2400" b="1" dirty="0">
                <a:solidFill>
                  <a:srgbClr val="002060"/>
                </a:solidFill>
                <a:latin typeface="David" pitchFamily="2" charset="-79"/>
                <a:cs typeface="David" pitchFamily="2" charset="-79"/>
              </a:rPr>
              <a:t>לרכז שלכם</a:t>
            </a:r>
          </a:p>
          <a:p>
            <a:pPr lvl="1">
              <a:lnSpc>
                <a:spcPct val="150000"/>
              </a:lnSpc>
            </a:pPr>
            <a:r>
              <a:rPr lang="he-IL" sz="2400" b="1" dirty="0">
                <a:solidFill>
                  <a:srgbClr val="002060"/>
                </a:solidFill>
                <a:latin typeface="David" pitchFamily="2" charset="-79"/>
                <a:cs typeface="David" pitchFamily="2" charset="-79"/>
              </a:rPr>
              <a:t>אם עולה בעיה </a:t>
            </a:r>
            <a:r>
              <a:rPr lang="he-IL" sz="2400" dirty="0">
                <a:solidFill>
                  <a:srgbClr val="002060"/>
                </a:solidFill>
                <a:latin typeface="David" pitchFamily="2" charset="-79"/>
                <a:cs typeface="David" pitchFamily="2" charset="-79"/>
              </a:rPr>
              <a:t>– יש להציף אותה במהירות האפשרית לרכז ולמעקב</a:t>
            </a:r>
          </a:p>
          <a:p>
            <a:pPr lvl="1">
              <a:lnSpc>
                <a:spcPct val="150000"/>
              </a:lnSpc>
            </a:pPr>
            <a:r>
              <a:rPr lang="he-IL" sz="2400" b="1" dirty="0">
                <a:solidFill>
                  <a:srgbClr val="002060"/>
                </a:solidFill>
                <a:latin typeface="David" pitchFamily="2" charset="-79"/>
                <a:cs typeface="David" pitchFamily="2" charset="-79"/>
              </a:rPr>
              <a:t>דיווח ראשון </a:t>
            </a:r>
            <a:r>
              <a:rPr lang="he-IL" sz="2400" dirty="0">
                <a:solidFill>
                  <a:srgbClr val="002060"/>
                </a:solidFill>
                <a:latin typeface="David" pitchFamily="2" charset="-79"/>
                <a:cs typeface="David" pitchFamily="2" charset="-79"/>
              </a:rPr>
              <a:t>יכלול נתונים מלאים על החייל: שם ומשפחה, ת.ז, תאריך יום הולדת, טלפון, מקום מגורים, מקום שירות, מ.א, מוצא, מייל, </a:t>
            </a:r>
            <a:r>
              <a:rPr lang="he-IL" sz="2400" dirty="0" err="1">
                <a:solidFill>
                  <a:srgbClr val="002060"/>
                </a:solidFill>
                <a:latin typeface="David" pitchFamily="2" charset="-79"/>
                <a:cs typeface="David" pitchFamily="2" charset="-79"/>
              </a:rPr>
              <a:t>ת.גיוס</a:t>
            </a:r>
            <a:r>
              <a:rPr lang="he-IL" sz="2400" dirty="0">
                <a:solidFill>
                  <a:srgbClr val="002060"/>
                </a:solidFill>
                <a:latin typeface="David" pitchFamily="2" charset="-79"/>
                <a:cs typeface="David" pitchFamily="2" charset="-79"/>
              </a:rPr>
              <a:t> </a:t>
            </a:r>
            <a:r>
              <a:rPr lang="he-IL" sz="2400" dirty="0" err="1">
                <a:solidFill>
                  <a:srgbClr val="002060"/>
                </a:solidFill>
                <a:latin typeface="David" pitchFamily="2" charset="-79"/>
                <a:cs typeface="David" pitchFamily="2" charset="-79"/>
              </a:rPr>
              <a:t>ותת"ש</a:t>
            </a:r>
            <a:r>
              <a:rPr lang="he-IL" sz="2400" dirty="0">
                <a:solidFill>
                  <a:srgbClr val="002060"/>
                </a:solidFill>
                <a:latin typeface="David" pitchFamily="2" charset="-79"/>
                <a:cs typeface="David" pitchFamily="2" charset="-79"/>
              </a:rPr>
              <a:t>, שנת עליה, שם מפקד וטלפון, שם מש"קית ת"ש וטלפון</a:t>
            </a:r>
          </a:p>
          <a:p>
            <a:pPr lvl="1">
              <a:lnSpc>
                <a:spcPct val="150000"/>
              </a:lnSpc>
            </a:pPr>
            <a:endParaRPr lang="he-IL" sz="2400" dirty="0">
              <a:solidFill>
                <a:srgbClr val="002060"/>
              </a:solidFill>
              <a:latin typeface="David" pitchFamily="2" charset="-79"/>
              <a:cs typeface="David" pitchFamily="2" charset="-79"/>
            </a:endParaRPr>
          </a:p>
          <a:p>
            <a:pPr lvl="1">
              <a:lnSpc>
                <a:spcPct val="150000"/>
              </a:lnSpc>
            </a:pPr>
            <a:endParaRPr lang="he-IL" sz="2400" dirty="0">
              <a:solidFill>
                <a:srgbClr val="002060"/>
              </a:solidFill>
              <a:latin typeface="David" pitchFamily="2" charset="-79"/>
              <a:cs typeface="David" pitchFamily="2" charset="-79"/>
            </a:endParaRPr>
          </a:p>
          <a:p>
            <a:pPr lvl="1">
              <a:lnSpc>
                <a:spcPct val="150000"/>
              </a:lnSpc>
            </a:pPr>
            <a:endParaRPr lang="he-IL" sz="22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הפעם הראשונה</a:t>
            </a:r>
          </a:p>
        </p:txBody>
      </p:sp>
      <p:pic>
        <p:nvPicPr>
          <p:cNvPr id="6" name="Picture 16" descr="C:\Users\Ach gadol\Desktop\עמותת אח גדול\עמותה\שיווק\סיכומים לניוזלטר\פברואר\28577200_2078676052148324_5432349647751209415_n.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2368" y="5204311"/>
            <a:ext cx="2389632" cy="1653689"/>
          </a:xfrm>
          <a:prstGeom prst="rect">
            <a:avLst/>
          </a:prstGeom>
          <a:ln>
            <a:noFill/>
          </a:ln>
          <a:effectLst>
            <a:softEdge rad="112500"/>
          </a:effectLst>
        </p:spPr>
      </p:pic>
      <p:pic>
        <p:nvPicPr>
          <p:cNvPr id="7" name="תמונה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pic>
        <p:nvPicPr>
          <p:cNvPr id="8" name="תמונה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36" y="5253272"/>
            <a:ext cx="2179045" cy="1645036"/>
          </a:xfrm>
          <a:prstGeom prst="rect">
            <a:avLst/>
          </a:prstGeom>
          <a:ln>
            <a:noFill/>
          </a:ln>
          <a:effectLst>
            <a:softEdge rad="112500"/>
          </a:effectLst>
        </p:spPr>
      </p:pic>
    </p:spTree>
    <p:extLst>
      <p:ext uri="{BB962C8B-B14F-4D97-AF65-F5344CB8AC3E}">
        <p14:creationId xmlns:p14="http://schemas.microsoft.com/office/powerpoint/2010/main" val="2993436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353568" y="287632"/>
            <a:ext cx="973139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4400" dirty="0">
              <a:solidFill>
                <a:srgbClr val="002060"/>
              </a:solidFill>
              <a:latin typeface="David" pitchFamily="2" charset="-79"/>
              <a:cs typeface="David" pitchFamily="2" charset="-79"/>
            </a:endParaRPr>
          </a:p>
          <a:p>
            <a:pPr lvl="1">
              <a:lnSpc>
                <a:spcPct val="150000"/>
              </a:lnSpc>
            </a:pPr>
            <a:r>
              <a:rPr lang="he-IL" sz="2400" b="1" dirty="0">
                <a:solidFill>
                  <a:srgbClr val="002060"/>
                </a:solidFill>
                <a:latin typeface="David" pitchFamily="2" charset="-79"/>
                <a:cs typeface="David" pitchFamily="2" charset="-79"/>
              </a:rPr>
              <a:t>הכנה לשיחה </a:t>
            </a:r>
            <a:r>
              <a:rPr lang="he-IL" sz="2400" dirty="0">
                <a:solidFill>
                  <a:srgbClr val="002060"/>
                </a:solidFill>
                <a:latin typeface="David" pitchFamily="2" charset="-79"/>
                <a:cs typeface="David" pitchFamily="2" charset="-79"/>
              </a:rPr>
              <a:t>– מקום שקט, לא ממהרים, להכין כלי כתיבה ולכתוב נקודות  </a:t>
            </a:r>
          </a:p>
          <a:p>
            <a:pPr lvl="1">
              <a:lnSpc>
                <a:spcPct val="150000"/>
              </a:lnSpc>
            </a:pPr>
            <a:r>
              <a:rPr lang="he-IL" sz="2400" b="1" dirty="0">
                <a:solidFill>
                  <a:srgbClr val="002060"/>
                </a:solidFill>
                <a:latin typeface="David" pitchFamily="2" charset="-79"/>
                <a:cs typeface="David" pitchFamily="2" charset="-79"/>
              </a:rPr>
              <a:t>התחלת השיחה </a:t>
            </a:r>
            <a:r>
              <a:rPr lang="he-IL" sz="2400" dirty="0">
                <a:solidFill>
                  <a:srgbClr val="002060"/>
                </a:solidFill>
                <a:latin typeface="David" pitchFamily="2" charset="-79"/>
                <a:cs typeface="David" pitchFamily="2" charset="-79"/>
              </a:rPr>
              <a:t>– "מה נשמע?" ולהקשיב איך הוא עונה</a:t>
            </a:r>
          </a:p>
          <a:p>
            <a:pPr lvl="1">
              <a:lnSpc>
                <a:spcPct val="150000"/>
              </a:lnSpc>
            </a:pPr>
            <a:r>
              <a:rPr lang="he-IL" sz="2400" b="1" dirty="0">
                <a:solidFill>
                  <a:srgbClr val="002060"/>
                </a:solidFill>
                <a:latin typeface="David" pitchFamily="2" charset="-79"/>
                <a:cs typeface="David" pitchFamily="2" charset="-79"/>
              </a:rPr>
              <a:t>הקשבה פעילה </a:t>
            </a:r>
            <a:r>
              <a:rPr lang="he-IL" sz="2400" dirty="0">
                <a:solidFill>
                  <a:srgbClr val="002060"/>
                </a:solidFill>
                <a:latin typeface="David" pitchFamily="2" charset="-79"/>
                <a:cs typeface="David" pitchFamily="2" charset="-79"/>
              </a:rPr>
              <a:t>– בשיחה עם החייל אתם בתפקיד. לכל מילה יש משמעות!</a:t>
            </a:r>
          </a:p>
          <a:p>
            <a:pPr lvl="1">
              <a:lnSpc>
                <a:spcPct val="150000"/>
              </a:lnSpc>
            </a:pPr>
            <a:r>
              <a:rPr lang="he-IL" sz="2400" b="1" dirty="0">
                <a:solidFill>
                  <a:srgbClr val="002060"/>
                </a:solidFill>
                <a:latin typeface="David" pitchFamily="2" charset="-79"/>
                <a:cs typeface="David" pitchFamily="2" charset="-79"/>
              </a:rPr>
              <a:t>טיפול בהתלבטות של החייל </a:t>
            </a:r>
            <a:r>
              <a:rPr lang="he-IL" sz="2400" dirty="0">
                <a:solidFill>
                  <a:srgbClr val="002060"/>
                </a:solidFill>
                <a:latin typeface="David" pitchFamily="2" charset="-79"/>
                <a:cs typeface="David" pitchFamily="2" charset="-79"/>
              </a:rPr>
              <a:t>– לא לקפוץ ולהציע פתרונות. לתת לחייל להגיע לשם דרך שאלות מנחות "מה אתה חושב לעשות?" "מה נראה לך?" "כדאי?"</a:t>
            </a:r>
          </a:p>
          <a:p>
            <a:pPr lvl="1">
              <a:lnSpc>
                <a:spcPct val="150000"/>
              </a:lnSpc>
            </a:pPr>
            <a:r>
              <a:rPr lang="he-IL" sz="2400" b="1" dirty="0">
                <a:solidFill>
                  <a:srgbClr val="002060"/>
                </a:solidFill>
                <a:latin typeface="David" pitchFamily="2" charset="-79"/>
                <a:cs typeface="David" pitchFamily="2" charset="-79"/>
              </a:rPr>
              <a:t>להימנע משיפוטיות </a:t>
            </a:r>
            <a:r>
              <a:rPr lang="he-IL" sz="2400" dirty="0">
                <a:solidFill>
                  <a:srgbClr val="002060"/>
                </a:solidFill>
                <a:latin typeface="David" pitchFamily="2" charset="-79"/>
                <a:cs typeface="David" pitchFamily="2" charset="-79"/>
              </a:rPr>
              <a:t>– לא לגרום לחייל להיסגר, כי לפעמים אתם המוצא האחרון </a:t>
            </a:r>
          </a:p>
          <a:p>
            <a:pPr lvl="1">
              <a:lnSpc>
                <a:spcPct val="150000"/>
              </a:lnSpc>
            </a:pPr>
            <a:r>
              <a:rPr lang="he-IL" sz="2400" b="1" dirty="0">
                <a:solidFill>
                  <a:srgbClr val="002060"/>
                </a:solidFill>
                <a:latin typeface="David" pitchFamily="2" charset="-79"/>
                <a:cs typeface="David" pitchFamily="2" charset="-79"/>
              </a:rPr>
              <a:t>הזדהות</a:t>
            </a:r>
            <a:r>
              <a:rPr lang="he-IL" sz="2400" dirty="0">
                <a:solidFill>
                  <a:srgbClr val="002060"/>
                </a:solidFill>
                <a:latin typeface="David" pitchFamily="2" charset="-79"/>
                <a:cs typeface="David" pitchFamily="2" charset="-79"/>
              </a:rPr>
              <a:t> – "זה קרה גם לי" מסייע להפיל חומות של החייל</a:t>
            </a:r>
          </a:p>
          <a:p>
            <a:pPr lvl="1">
              <a:lnSpc>
                <a:spcPct val="150000"/>
              </a:lnSpc>
            </a:pPr>
            <a:r>
              <a:rPr lang="he-IL" sz="2400" b="1" dirty="0">
                <a:solidFill>
                  <a:srgbClr val="002060"/>
                </a:solidFill>
                <a:latin typeface="David" pitchFamily="2" charset="-79"/>
                <a:cs typeface="David" pitchFamily="2" charset="-79"/>
              </a:rPr>
              <a:t>התאמה לחייל/ת </a:t>
            </a:r>
            <a:r>
              <a:rPr lang="he-IL" sz="2400" dirty="0">
                <a:solidFill>
                  <a:srgbClr val="002060"/>
                </a:solidFill>
                <a:latin typeface="David" pitchFamily="2" charset="-79"/>
                <a:cs typeface="David" pitchFamily="2" charset="-79"/>
              </a:rPr>
              <a:t>– שפה, סלנג, ביטויים, מצב רוח </a:t>
            </a: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שיחה אישית</a:t>
            </a:r>
          </a:p>
        </p:txBody>
      </p:sp>
      <p:graphicFrame>
        <p:nvGraphicFramePr>
          <p:cNvPr id="6" name="מציין מיקום תוכן 3"/>
          <p:cNvGraphicFramePr>
            <a:graphicFrameLocks noGrp="1"/>
          </p:cNvGraphicFramePr>
          <p:nvPr>
            <p:ph idx="1"/>
          </p:nvPr>
        </p:nvGraphicFramePr>
        <p:xfrm>
          <a:off x="10365790" y="1914150"/>
          <a:ext cx="1533601" cy="4486647"/>
        </p:xfrm>
        <a:graphic>
          <a:graphicData uri="http://schemas.openxmlformats.org/drawingml/2006/table">
            <a:tbl>
              <a:tblPr rtl="1"/>
              <a:tblGrid>
                <a:gridCol w="1533601">
                  <a:extLst>
                    <a:ext uri="{9D8B030D-6E8A-4147-A177-3AD203B41FA5}">
                      <a16:colId xmlns:a16="http://schemas.microsoft.com/office/drawing/2014/main" val="20000"/>
                    </a:ext>
                  </a:extLst>
                </a:gridCol>
              </a:tblGrid>
              <a:tr h="310394">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צבא</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375215">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שיתוף חוויה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1"/>
                  </a:ext>
                </a:extLst>
              </a:tr>
              <a:tr h="310394">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חברתי</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2"/>
                  </a:ext>
                </a:extLst>
              </a:tr>
              <a:tr h="310394">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פנאי</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3"/>
                  </a:ext>
                </a:extLst>
              </a:tr>
              <a:tr h="310394">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משפחה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4"/>
                  </a:ext>
                </a:extLst>
              </a:tr>
              <a:tr h="310394">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מצב נפשי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5"/>
                  </a:ext>
                </a:extLst>
              </a:tr>
              <a:tr h="310394">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זכויות</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6"/>
                  </a:ext>
                </a:extLst>
              </a:tr>
              <a:tr h="310394">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דיור</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7"/>
                  </a:ext>
                </a:extLst>
              </a:tr>
              <a:tr h="377490">
                <a:tc>
                  <a:txBody>
                    <a:bodyPr/>
                    <a:lstStyle/>
                    <a:p>
                      <a:pPr algn="ctr" rtl="1" fontAlgn="b">
                        <a:lnSpc>
                          <a:spcPct val="100000"/>
                        </a:lnSpc>
                      </a:pPr>
                      <a:r>
                        <a:rPr lang="he-IL" sz="1400" b="1" i="0" u="none" strike="noStrike" kern="1200" dirty="0">
                          <a:solidFill>
                            <a:srgbClr val="000000"/>
                          </a:solidFill>
                          <a:effectLst/>
                          <a:latin typeface="Calibri" panose="020F0502020204030204" pitchFamily="34" charset="0"/>
                          <a:ea typeface="+mn-ea"/>
                          <a:cs typeface="+mn-cs"/>
                        </a:rPr>
                        <a:t>התנהלות</a:t>
                      </a:r>
                      <a:r>
                        <a:rPr lang="he-IL" sz="1400" b="1" i="0" u="none" strike="noStrike" dirty="0">
                          <a:solidFill>
                            <a:srgbClr val="000000"/>
                          </a:solidFill>
                          <a:effectLst/>
                          <a:latin typeface="Calibri" panose="020F0502020204030204" pitchFamily="34" charset="0"/>
                        </a:rPr>
                        <a:t> כלכלית</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8"/>
                  </a:ext>
                </a:extLst>
              </a:tr>
              <a:tr h="310394">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קריירה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9"/>
                  </a:ext>
                </a:extLst>
              </a:tr>
              <a:tr h="319608">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זהות וישראל</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10"/>
                  </a:ext>
                </a:extLst>
              </a:tr>
              <a:tr h="310394">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זוגיות</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11"/>
                  </a:ext>
                </a:extLst>
              </a:tr>
              <a:tr h="310394">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השכלה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12"/>
                  </a:ext>
                </a:extLst>
              </a:tr>
              <a:tr h="310394">
                <a:tc>
                  <a:txBody>
                    <a:bodyPr/>
                    <a:lstStyle/>
                    <a:p>
                      <a:pPr algn="ctr" rtl="1" fontAlgn="ctr">
                        <a:lnSpc>
                          <a:spcPct val="100000"/>
                        </a:lnSpc>
                      </a:pPr>
                      <a:r>
                        <a:rPr lang="he-IL" sz="1400" b="1" i="0" u="none" strike="noStrike" dirty="0">
                          <a:solidFill>
                            <a:srgbClr val="000000"/>
                          </a:solidFill>
                          <a:effectLst/>
                          <a:latin typeface="Calibri" panose="020F0502020204030204" pitchFamily="34" charset="0"/>
                        </a:rPr>
                        <a:t>תרבותי</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13"/>
                  </a:ext>
                </a:extLst>
              </a:tr>
            </a:tbl>
          </a:graphicData>
        </a:graphic>
      </p:graphicFrame>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366067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645760" y="287632"/>
            <a:ext cx="9439198"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lvl="1">
              <a:lnSpc>
                <a:spcPct val="150000"/>
              </a:lnSpc>
            </a:pPr>
            <a:r>
              <a:rPr lang="he-IL" sz="2400" dirty="0">
                <a:solidFill>
                  <a:srgbClr val="002060"/>
                </a:solidFill>
                <a:latin typeface="David" pitchFamily="2" charset="-79"/>
                <a:cs typeface="David" pitchFamily="2" charset="-79"/>
              </a:rPr>
              <a:t>הדיווח יבוצע במערכת הדיווחים, בתום יצירת הקשר עם החייל. </a:t>
            </a:r>
          </a:p>
          <a:p>
            <a:pPr lvl="1">
              <a:lnSpc>
                <a:spcPct val="150000"/>
              </a:lnSpc>
            </a:pPr>
            <a:r>
              <a:rPr lang="he-IL" sz="2400" dirty="0">
                <a:solidFill>
                  <a:srgbClr val="002060"/>
                </a:solidFill>
                <a:latin typeface="David" pitchFamily="2" charset="-79"/>
                <a:cs typeface="David" pitchFamily="2" charset="-79"/>
              </a:rPr>
              <a:t>הדיווח יתייחס לפרטים הבאים: </a:t>
            </a:r>
          </a:p>
          <a:p>
            <a:pPr marL="457200" lvl="1" indent="0">
              <a:lnSpc>
                <a:spcPct val="150000"/>
              </a:lnSpc>
              <a:buNone/>
            </a:pPr>
            <a:r>
              <a:rPr lang="he-IL" sz="2400" dirty="0">
                <a:solidFill>
                  <a:srgbClr val="002060"/>
                </a:solidFill>
                <a:latin typeface="David" pitchFamily="2" charset="-79"/>
                <a:cs typeface="David" pitchFamily="2" charset="-79"/>
              </a:rPr>
              <a:t>מצב כלכלי, מצב נפשי, מידת הקשר עם המשפחה, המצב בצבא, רמת הקשר בין המתנדב לחייל, האם המתנדב פעל בדרך כלשהי לפתרון בעיה, הצפה של בעיות והאם היה מפגש. </a:t>
            </a:r>
          </a:p>
          <a:p>
            <a:pPr lvl="1">
              <a:lnSpc>
                <a:spcPct val="150000"/>
              </a:lnSpc>
            </a:pPr>
            <a:r>
              <a:rPr lang="he-IL" sz="2400" dirty="0">
                <a:solidFill>
                  <a:srgbClr val="002060"/>
                </a:solidFill>
                <a:latin typeface="David" pitchFamily="2" charset="-79"/>
                <a:cs typeface="David" pitchFamily="2" charset="-79"/>
              </a:rPr>
              <a:t>אם היה מפגש, יש לצלם ולשלוח    </a:t>
            </a:r>
          </a:p>
          <a:p>
            <a:pPr lvl="1">
              <a:lnSpc>
                <a:spcPct val="150000"/>
              </a:lnSpc>
            </a:pPr>
            <a:endParaRPr lang="he-IL" sz="22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דיווח שוטף</a:t>
            </a:r>
          </a:p>
        </p:txBody>
      </p:sp>
      <p:pic>
        <p:nvPicPr>
          <p:cNvPr id="8" name="תמונה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pic>
        <p:nvPicPr>
          <p:cNvPr id="3" name="תמונה 2"/>
          <p:cNvPicPr>
            <a:picLocks noChangeAspect="1"/>
          </p:cNvPicPr>
          <p:nvPr/>
        </p:nvPicPr>
        <p:blipFill>
          <a:blip r:embed="rId3"/>
          <a:stretch>
            <a:fillRect/>
          </a:stretch>
        </p:blipFill>
        <p:spPr>
          <a:xfrm>
            <a:off x="217932" y="4721790"/>
            <a:ext cx="1905000" cy="1905000"/>
          </a:xfrm>
          <a:prstGeom prst="rect">
            <a:avLst/>
          </a:prstGeom>
          <a:ln>
            <a:noFill/>
          </a:ln>
          <a:effectLst>
            <a:softEdge rad="112500"/>
          </a:effectLst>
        </p:spPr>
      </p:pic>
      <p:pic>
        <p:nvPicPr>
          <p:cNvPr id="7" name="תמונה 6"/>
          <p:cNvPicPr>
            <a:picLocks noChangeAspect="1"/>
          </p:cNvPicPr>
          <p:nvPr/>
        </p:nvPicPr>
        <p:blipFill>
          <a:blip r:embed="rId4"/>
          <a:stretch>
            <a:fillRect/>
          </a:stretch>
        </p:blipFill>
        <p:spPr>
          <a:xfrm>
            <a:off x="2973324" y="4402836"/>
            <a:ext cx="1905000" cy="1905000"/>
          </a:xfrm>
          <a:prstGeom prst="rect">
            <a:avLst/>
          </a:prstGeom>
          <a:ln>
            <a:noFill/>
          </a:ln>
          <a:effectLst>
            <a:softEdge rad="112500"/>
          </a:effectLst>
        </p:spPr>
      </p:pic>
      <p:pic>
        <p:nvPicPr>
          <p:cNvPr id="11" name="תמונה 10"/>
          <p:cNvPicPr>
            <a:picLocks noChangeAspect="1"/>
          </p:cNvPicPr>
          <p:nvPr/>
        </p:nvPicPr>
        <p:blipFill>
          <a:blip r:embed="rId5"/>
          <a:stretch>
            <a:fillRect/>
          </a:stretch>
        </p:blipFill>
        <p:spPr>
          <a:xfrm>
            <a:off x="10084958" y="4721790"/>
            <a:ext cx="1905000" cy="1905000"/>
          </a:xfrm>
          <a:prstGeom prst="rect">
            <a:avLst/>
          </a:prstGeom>
          <a:ln>
            <a:noFill/>
          </a:ln>
          <a:effectLst>
            <a:softEdge rad="112500"/>
          </a:effectLst>
        </p:spPr>
      </p:pic>
      <p:pic>
        <p:nvPicPr>
          <p:cNvPr id="12" name="תמונה 11"/>
          <p:cNvPicPr>
            <a:picLocks noChangeAspect="1"/>
          </p:cNvPicPr>
          <p:nvPr/>
        </p:nvPicPr>
        <p:blipFill>
          <a:blip r:embed="rId6"/>
          <a:stretch>
            <a:fillRect/>
          </a:stretch>
        </p:blipFill>
        <p:spPr>
          <a:xfrm>
            <a:off x="6718442" y="4979104"/>
            <a:ext cx="1828150" cy="1828150"/>
          </a:xfrm>
          <a:prstGeom prst="rect">
            <a:avLst/>
          </a:prstGeom>
          <a:ln>
            <a:noFill/>
          </a:ln>
          <a:effectLst>
            <a:softEdge rad="112500"/>
          </a:effectLst>
        </p:spPr>
      </p:pic>
    </p:spTree>
    <p:extLst>
      <p:ext uri="{BB962C8B-B14F-4D97-AF65-F5344CB8AC3E}">
        <p14:creationId xmlns:p14="http://schemas.microsoft.com/office/powerpoint/2010/main" val="2685566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645760" y="287632"/>
            <a:ext cx="9439198"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4000" dirty="0">
              <a:solidFill>
                <a:srgbClr val="002060"/>
              </a:solidFill>
              <a:latin typeface="David" pitchFamily="2" charset="-79"/>
              <a:cs typeface="David" pitchFamily="2" charset="-79"/>
            </a:endParaRPr>
          </a:p>
          <a:p>
            <a:pPr lvl="1">
              <a:lnSpc>
                <a:spcPct val="150000"/>
              </a:lnSpc>
            </a:pPr>
            <a:r>
              <a:rPr lang="he-IL" sz="2400" dirty="0">
                <a:solidFill>
                  <a:srgbClr val="002060"/>
                </a:solidFill>
                <a:latin typeface="David" pitchFamily="2" charset="-79"/>
                <a:cs typeface="David" pitchFamily="2" charset="-79"/>
              </a:rPr>
              <a:t>קשר עם החייל פעם בשבוע ושיחת עומק פעם בשבועיים</a:t>
            </a:r>
          </a:p>
          <a:p>
            <a:pPr lvl="1">
              <a:lnSpc>
                <a:spcPct val="150000"/>
              </a:lnSpc>
            </a:pPr>
            <a:r>
              <a:rPr lang="he-IL" sz="2400" dirty="0">
                <a:solidFill>
                  <a:srgbClr val="002060"/>
                </a:solidFill>
                <a:latin typeface="David" pitchFamily="2" charset="-79"/>
                <a:cs typeface="David" pitchFamily="2" charset="-79"/>
              </a:rPr>
              <a:t>בתחילת ההתנדבות יש לפגוש את החייל בשבועיים הראשונים ולאחר מכן אחת לחודשיים</a:t>
            </a:r>
          </a:p>
          <a:p>
            <a:pPr lvl="1">
              <a:lnSpc>
                <a:spcPct val="150000"/>
              </a:lnSpc>
            </a:pPr>
            <a:r>
              <a:rPr lang="he-IL" sz="2400" dirty="0">
                <a:solidFill>
                  <a:srgbClr val="002060"/>
                </a:solidFill>
                <a:latin typeface="David" pitchFamily="2" charset="-79"/>
                <a:cs typeface="David" pitchFamily="2" charset="-79"/>
              </a:rPr>
              <a:t> אם לא היה קשר במהלך שבועיים רצופים, המתנדב ייכנס למערכת וידווח שלא היה קשר עם החייל במשך שבועיים, אבל לא יפסיק!</a:t>
            </a:r>
            <a:endParaRPr lang="he-IL" dirty="0"/>
          </a:p>
          <a:p>
            <a:pPr lvl="1">
              <a:lnSpc>
                <a:spcPct val="150000"/>
              </a:lnSpc>
            </a:pPr>
            <a:endParaRPr lang="he-IL" sz="2400" dirty="0">
              <a:solidFill>
                <a:srgbClr val="002060"/>
              </a:solidFill>
              <a:latin typeface="David" pitchFamily="2" charset="-79"/>
              <a:cs typeface="David" pitchFamily="2" charset="-79"/>
            </a:endParaRPr>
          </a:p>
          <a:p>
            <a:pPr lvl="1">
              <a:lnSpc>
                <a:spcPct val="150000"/>
              </a:lnSpc>
            </a:pPr>
            <a:endParaRPr lang="he-IL" sz="2400" dirty="0">
              <a:solidFill>
                <a:srgbClr val="002060"/>
              </a:solidFill>
              <a:latin typeface="David" pitchFamily="2" charset="-79"/>
              <a:cs typeface="David" pitchFamily="2" charset="-79"/>
            </a:endParaRPr>
          </a:p>
          <a:p>
            <a:pPr lvl="1">
              <a:lnSpc>
                <a:spcPct val="150000"/>
              </a:lnSpc>
            </a:pPr>
            <a:endParaRPr lang="he-IL" sz="22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מה נדרש מכם בליווי?</a:t>
            </a:r>
          </a:p>
        </p:txBody>
      </p:sp>
      <p:pic>
        <p:nvPicPr>
          <p:cNvPr id="6" name="תמונה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461017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indent="0">
              <a:buNone/>
            </a:pPr>
            <a:endParaRPr lang="he-IL" sz="4000" b="1" u="sng"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אח גדול או אחות גדולה יגיעו לטקסים של החיילים בשוטף. </a:t>
            </a:r>
          </a:p>
          <a:p>
            <a:r>
              <a:rPr lang="he-IL" sz="2400" dirty="0">
                <a:solidFill>
                  <a:srgbClr val="002060"/>
                </a:solidFill>
                <a:latin typeface="David" pitchFamily="2" charset="-79"/>
                <a:cs typeface="David" pitchFamily="2" charset="-79"/>
              </a:rPr>
              <a:t>לרבות: מחווה אלון, בה"ד 1, מסעות כומתה, השבעות ועוד...</a:t>
            </a:r>
            <a:endParaRPr lang="en-US" sz="2400" dirty="0">
              <a:solidFill>
                <a:srgbClr val="002060"/>
              </a:solidFill>
              <a:latin typeface="David" pitchFamily="2" charset="-79"/>
              <a:cs typeface="David" pitchFamily="2" charset="-79"/>
            </a:endParaRPr>
          </a:p>
          <a:p>
            <a:pPr marL="0" indent="0">
              <a:buNone/>
            </a:pPr>
            <a:br>
              <a:rPr lang="he-IL" sz="2400" dirty="0">
                <a:solidFill>
                  <a:srgbClr val="002060"/>
                </a:solidFill>
                <a:latin typeface="David" pitchFamily="2" charset="-79"/>
                <a:cs typeface="David" pitchFamily="2" charset="-79"/>
              </a:rPr>
            </a:br>
            <a:endParaRPr lang="he-IL" sz="2400" dirty="0">
              <a:solidFill>
                <a:srgbClr val="002060"/>
              </a:solidFill>
              <a:latin typeface="David" pitchFamily="2" charset="-79"/>
              <a:cs typeface="David" pitchFamily="2" charset="-79"/>
            </a:endParaRPr>
          </a:p>
          <a:p>
            <a:pPr marL="0" indent="0">
              <a:buNone/>
            </a:pPr>
            <a:br>
              <a:rPr lang="he-IL" sz="2000" dirty="0">
                <a:solidFill>
                  <a:srgbClr val="002060"/>
                </a:solidFill>
                <a:latin typeface="David" pitchFamily="2" charset="-79"/>
                <a:cs typeface="David" pitchFamily="2" charset="-79"/>
              </a:rPr>
            </a:br>
            <a:endParaRPr lang="he-IL" sz="20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החיילים לא לבד!</a:t>
            </a:r>
            <a:endParaRPr lang="he-IL" sz="49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sp>
        <p:nvSpPr>
          <p:cNvPr id="2" name="הסבר אליפטי 1"/>
          <p:cNvSpPr/>
          <p:nvPr/>
        </p:nvSpPr>
        <p:spPr>
          <a:xfrm>
            <a:off x="841248" y="5120640"/>
            <a:ext cx="2161888" cy="79248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solidFill>
                  <a:srgbClr val="002060"/>
                </a:solidFill>
              </a:rPr>
              <a:t>דמיון מודרך..</a:t>
            </a:r>
          </a:p>
        </p:txBody>
      </p:sp>
      <p:pic>
        <p:nvPicPr>
          <p:cNvPr id="10" name="תמונה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pic>
        <p:nvPicPr>
          <p:cNvPr id="1028" name="Picture 4" descr="×ª××× × ××××× ×××××: âââ3â ×× ×©××â, âââ×§××â ×â×¤×¢××××××ª ××××¥ââââ"/>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762" y="2654024"/>
            <a:ext cx="2633472" cy="1905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תמונה 10"/>
          <p:cNvPicPr>
            <a:picLocks noChangeAspect="1"/>
          </p:cNvPicPr>
          <p:nvPr/>
        </p:nvPicPr>
        <p:blipFill>
          <a:blip r:embed="rId4"/>
          <a:stretch>
            <a:fillRect/>
          </a:stretch>
        </p:blipFill>
        <p:spPr>
          <a:xfrm>
            <a:off x="9037132" y="4832843"/>
            <a:ext cx="1905000" cy="1905000"/>
          </a:xfrm>
          <a:prstGeom prst="rect">
            <a:avLst/>
          </a:prstGeom>
          <a:ln>
            <a:noFill/>
          </a:ln>
          <a:effectLst>
            <a:softEdge rad="112500"/>
          </a:effectLst>
        </p:spPr>
      </p:pic>
      <p:pic>
        <p:nvPicPr>
          <p:cNvPr id="12" name="תמונה 11"/>
          <p:cNvPicPr>
            <a:picLocks noChangeAspect="1"/>
          </p:cNvPicPr>
          <p:nvPr/>
        </p:nvPicPr>
        <p:blipFill>
          <a:blip r:embed="rId5"/>
          <a:stretch>
            <a:fillRect/>
          </a:stretch>
        </p:blipFill>
        <p:spPr>
          <a:xfrm>
            <a:off x="3744468" y="4762858"/>
            <a:ext cx="1905000" cy="1905000"/>
          </a:xfrm>
          <a:prstGeom prst="rect">
            <a:avLst/>
          </a:prstGeom>
          <a:ln>
            <a:noFill/>
          </a:ln>
          <a:effectLst>
            <a:softEdge rad="112500"/>
          </a:effectLst>
        </p:spPr>
      </p:pic>
      <p:pic>
        <p:nvPicPr>
          <p:cNvPr id="14" name="תמונה 13"/>
          <p:cNvPicPr>
            <a:picLocks noChangeAspect="1"/>
          </p:cNvPicPr>
          <p:nvPr/>
        </p:nvPicPr>
        <p:blipFill>
          <a:blip r:embed="rId6"/>
          <a:stretch>
            <a:fillRect/>
          </a:stretch>
        </p:blipFill>
        <p:spPr>
          <a:xfrm>
            <a:off x="6390800" y="4790171"/>
            <a:ext cx="1905000" cy="1905000"/>
          </a:xfrm>
          <a:prstGeom prst="rect">
            <a:avLst/>
          </a:prstGeom>
          <a:ln>
            <a:noFill/>
          </a:ln>
          <a:effectLst>
            <a:softEdge rad="112500"/>
          </a:effectLst>
        </p:spPr>
      </p:pic>
      <p:pic>
        <p:nvPicPr>
          <p:cNvPr id="15" name="תמונה 14"/>
          <p:cNvPicPr>
            <a:picLocks noChangeAspect="1"/>
          </p:cNvPicPr>
          <p:nvPr/>
        </p:nvPicPr>
        <p:blipFill>
          <a:blip r:embed="rId7"/>
          <a:stretch>
            <a:fillRect/>
          </a:stretch>
        </p:blipFill>
        <p:spPr>
          <a:xfrm>
            <a:off x="3948476" y="2654024"/>
            <a:ext cx="1905000" cy="1905000"/>
          </a:xfrm>
          <a:prstGeom prst="rect">
            <a:avLst/>
          </a:prstGeom>
          <a:ln>
            <a:noFill/>
          </a:ln>
          <a:effectLst>
            <a:softEdge rad="112500"/>
          </a:effectLst>
        </p:spPr>
      </p:pic>
      <p:pic>
        <p:nvPicPr>
          <p:cNvPr id="16" name="תמונה 15"/>
          <p:cNvPicPr>
            <a:picLocks noChangeAspect="1"/>
          </p:cNvPicPr>
          <p:nvPr/>
        </p:nvPicPr>
        <p:blipFill>
          <a:blip r:embed="rId8"/>
          <a:stretch>
            <a:fillRect/>
          </a:stretch>
        </p:blipFill>
        <p:spPr>
          <a:xfrm>
            <a:off x="7011162" y="2654024"/>
            <a:ext cx="1905000" cy="1905000"/>
          </a:xfrm>
          <a:prstGeom prst="rect">
            <a:avLst/>
          </a:prstGeom>
        </p:spPr>
      </p:pic>
      <p:pic>
        <p:nvPicPr>
          <p:cNvPr id="1030" name="Picture 6" descr="×ª××× × ××××× ×××××: âââ3â ×× ×©××â, ââ×× ×©×× ×××××××â, ââââ×× ×©×× ×¢×××××â, â×¢×¥ââ ×â×¤×¢××××××ª ××××¥âââââ"/>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08108" y="2504711"/>
            <a:ext cx="1905000" cy="1905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5050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645760" y="287632"/>
            <a:ext cx="9439198"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4000" dirty="0">
              <a:solidFill>
                <a:srgbClr val="002060"/>
              </a:solidFill>
              <a:latin typeface="David" pitchFamily="2" charset="-79"/>
              <a:cs typeface="David" pitchFamily="2" charset="-79"/>
            </a:endParaRPr>
          </a:p>
          <a:p>
            <a:pPr lvl="1">
              <a:lnSpc>
                <a:spcPct val="150000"/>
              </a:lnSpc>
            </a:pPr>
            <a:r>
              <a:rPr lang="he-IL" sz="2400" dirty="0">
                <a:solidFill>
                  <a:srgbClr val="002060"/>
                </a:solidFill>
                <a:latin typeface="David" pitchFamily="2" charset="-79"/>
                <a:cs typeface="David" pitchFamily="2" charset="-79"/>
              </a:rPr>
              <a:t>המתנדב יתקשר לחייל ביום ההולדת בשעות הבוקר/צהריים (לא לחכות לסוף היום, כדי שהחייל לא יתבאס ויחשוב ששכחתם אותו...) </a:t>
            </a:r>
          </a:p>
          <a:p>
            <a:pPr lvl="1">
              <a:lnSpc>
                <a:spcPct val="150000"/>
              </a:lnSpc>
            </a:pPr>
            <a:r>
              <a:rPr lang="he-IL" sz="2400" b="1" dirty="0">
                <a:solidFill>
                  <a:srgbClr val="002060"/>
                </a:solidFill>
                <a:latin typeface="David" pitchFamily="2" charset="-79"/>
                <a:cs typeface="David" pitchFamily="2" charset="-79"/>
              </a:rPr>
              <a:t>לאחל מזל טוב – עם אנרגיות טובות!</a:t>
            </a:r>
          </a:p>
          <a:p>
            <a:pPr lvl="1">
              <a:lnSpc>
                <a:spcPct val="150000"/>
              </a:lnSpc>
            </a:pPr>
            <a:r>
              <a:rPr lang="he-IL" sz="2400" b="1" dirty="0">
                <a:solidFill>
                  <a:srgbClr val="002060"/>
                </a:solidFill>
                <a:latin typeface="David" pitchFamily="2" charset="-79"/>
                <a:cs typeface="David" pitchFamily="2" charset="-79"/>
              </a:rPr>
              <a:t>מזל טוב להורים </a:t>
            </a:r>
            <a:r>
              <a:rPr lang="he-IL" sz="2400" dirty="0">
                <a:solidFill>
                  <a:srgbClr val="002060"/>
                </a:solidFill>
                <a:latin typeface="David" pitchFamily="2" charset="-79"/>
                <a:cs typeface="David" pitchFamily="2" charset="-79"/>
              </a:rPr>
              <a:t>- באחריות המתנדב להשיג פרטים של הורי החייל (רק חיילים בודדים מובהקים!) וליצור קשר ביום המרגש הזה.</a:t>
            </a:r>
          </a:p>
          <a:p>
            <a:pPr lvl="1">
              <a:lnSpc>
                <a:spcPct val="150000"/>
              </a:lnSpc>
            </a:pPr>
            <a:endParaRPr lang="he-IL" sz="2400" dirty="0">
              <a:solidFill>
                <a:srgbClr val="002060"/>
              </a:solidFill>
              <a:latin typeface="David" pitchFamily="2" charset="-79"/>
              <a:cs typeface="David" pitchFamily="2" charset="-79"/>
            </a:endParaRPr>
          </a:p>
          <a:p>
            <a:pPr lvl="1">
              <a:lnSpc>
                <a:spcPct val="150000"/>
              </a:lnSpc>
            </a:pPr>
            <a:endParaRPr lang="he-IL" sz="2400" dirty="0">
              <a:solidFill>
                <a:srgbClr val="002060"/>
              </a:solidFill>
              <a:latin typeface="David" pitchFamily="2" charset="-79"/>
              <a:cs typeface="David" pitchFamily="2" charset="-79"/>
            </a:endParaRPr>
          </a:p>
          <a:p>
            <a:pPr lvl="1">
              <a:lnSpc>
                <a:spcPct val="150000"/>
              </a:lnSpc>
            </a:pPr>
            <a:endParaRPr lang="he-IL" sz="22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יום הולדת לחייל!!!</a:t>
            </a:r>
          </a:p>
        </p:txBody>
      </p:sp>
      <p:pic>
        <p:nvPicPr>
          <p:cNvPr id="6" name="תמונה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pic>
        <p:nvPicPr>
          <p:cNvPr id="3" name="תמונה 2"/>
          <p:cNvPicPr>
            <a:picLocks noChangeAspect="1"/>
          </p:cNvPicPr>
          <p:nvPr/>
        </p:nvPicPr>
        <p:blipFill rotWithShape="1">
          <a:blip r:embed="rId3"/>
          <a:srcRect b="21165"/>
          <a:stretch/>
        </p:blipFill>
        <p:spPr>
          <a:xfrm>
            <a:off x="645760" y="4151814"/>
            <a:ext cx="2356779" cy="2474976"/>
          </a:xfrm>
          <a:prstGeom prst="rect">
            <a:avLst/>
          </a:prstGeom>
        </p:spPr>
      </p:pic>
    </p:spTree>
    <p:extLst>
      <p:ext uri="{BB962C8B-B14F-4D97-AF65-F5344CB8AC3E}">
        <p14:creationId xmlns:p14="http://schemas.microsoft.com/office/powerpoint/2010/main" val="3219549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409552"/>
            <a:ext cx="9439198"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1600" dirty="0">
              <a:solidFill>
                <a:srgbClr val="002060"/>
              </a:solidFill>
              <a:latin typeface="David" pitchFamily="2" charset="-79"/>
              <a:cs typeface="David" pitchFamily="2" charset="-79"/>
            </a:endParaRPr>
          </a:p>
          <a:p>
            <a:pPr lvl="1">
              <a:lnSpc>
                <a:spcPct val="150000"/>
              </a:lnSpc>
            </a:pPr>
            <a:r>
              <a:rPr lang="he-IL" sz="2400" dirty="0">
                <a:solidFill>
                  <a:srgbClr val="002060"/>
                </a:solidFill>
                <a:latin typeface="David" pitchFamily="2" charset="-79"/>
                <a:cs typeface="David" pitchFamily="2" charset="-79"/>
              </a:rPr>
              <a:t>אתם מייצגים מותג של איכות</a:t>
            </a:r>
          </a:p>
          <a:p>
            <a:pPr lvl="1">
              <a:lnSpc>
                <a:spcPct val="150000"/>
              </a:lnSpc>
            </a:pPr>
            <a:r>
              <a:rPr lang="he-IL" sz="2400" dirty="0">
                <a:solidFill>
                  <a:srgbClr val="002060"/>
                </a:solidFill>
                <a:latin typeface="David" pitchFamily="2" charset="-79"/>
                <a:cs typeface="David" pitchFamily="2" charset="-79"/>
              </a:rPr>
              <a:t>הגעה ובזמן ל: אירועים, פגישות, פעילויות, סמינרים והדרכות</a:t>
            </a:r>
          </a:p>
          <a:p>
            <a:pPr lvl="1">
              <a:lnSpc>
                <a:spcPct val="150000"/>
              </a:lnSpc>
            </a:pPr>
            <a:r>
              <a:rPr lang="he-IL" sz="2400" dirty="0">
                <a:solidFill>
                  <a:srgbClr val="002060"/>
                </a:solidFill>
                <a:latin typeface="David" pitchFamily="2" charset="-79"/>
                <a:cs typeface="David" pitchFamily="2" charset="-79"/>
              </a:rPr>
              <a:t>יש להירשם לקבוצת המתנדבים </a:t>
            </a:r>
            <a:r>
              <a:rPr lang="he-IL" sz="2400" dirty="0" err="1">
                <a:solidFill>
                  <a:srgbClr val="002060"/>
                </a:solidFill>
                <a:latin typeface="David" pitchFamily="2" charset="-79"/>
                <a:cs typeface="David" pitchFamily="2" charset="-79"/>
              </a:rPr>
              <a:t>בפייסבוק</a:t>
            </a:r>
            <a:r>
              <a:rPr lang="he-IL" sz="2400" dirty="0">
                <a:solidFill>
                  <a:srgbClr val="002060"/>
                </a:solidFill>
                <a:latin typeface="David" pitchFamily="2" charset="-79"/>
                <a:cs typeface="David" pitchFamily="2" charset="-79"/>
              </a:rPr>
              <a:t>, להיות פעילים שם ולעקוב אחרי האירועים שמתפרסמים בקבוצה. שיתוף המידע קריטי להצלחתנו! </a:t>
            </a:r>
          </a:p>
          <a:p>
            <a:pPr lvl="1">
              <a:lnSpc>
                <a:spcPct val="150000"/>
              </a:lnSpc>
            </a:pPr>
            <a:r>
              <a:rPr lang="he-IL" sz="2400" dirty="0">
                <a:solidFill>
                  <a:srgbClr val="002060"/>
                </a:solidFill>
                <a:latin typeface="David" pitchFamily="2" charset="-79"/>
                <a:cs typeface="David" pitchFamily="2" charset="-79"/>
              </a:rPr>
              <a:t>הופעה ייצוגית – חולצה של העמותה (יש להגיע למשרדי העמותה לקבל)  </a:t>
            </a:r>
          </a:p>
          <a:p>
            <a:pPr lvl="1">
              <a:lnSpc>
                <a:spcPct val="150000"/>
              </a:lnSpc>
            </a:pPr>
            <a:r>
              <a:rPr lang="he-IL" sz="2400" dirty="0">
                <a:solidFill>
                  <a:srgbClr val="002060"/>
                </a:solidFill>
                <a:latin typeface="David" pitchFamily="2" charset="-79"/>
                <a:cs typeface="David" pitchFamily="2" charset="-79"/>
              </a:rPr>
              <a:t>היערכות לפעילות, לשיחות או למפגשים</a:t>
            </a:r>
          </a:p>
          <a:p>
            <a:pPr lvl="1">
              <a:lnSpc>
                <a:spcPct val="150000"/>
              </a:lnSpc>
            </a:pPr>
            <a:r>
              <a:rPr lang="he-IL" sz="2400" dirty="0">
                <a:solidFill>
                  <a:srgbClr val="002060"/>
                </a:solidFill>
                <a:latin typeface="David" pitchFamily="2" charset="-79"/>
                <a:cs typeface="David" pitchFamily="2" charset="-79"/>
              </a:rPr>
              <a:t>חשוב לתעד את השיחות – מסייע לנו פנימה והחוצה</a:t>
            </a:r>
            <a:endParaRPr lang="en-US" sz="2400" dirty="0">
              <a:solidFill>
                <a:srgbClr val="002060"/>
              </a:solidFill>
              <a:latin typeface="David" pitchFamily="2" charset="-79"/>
              <a:cs typeface="David" pitchFamily="2" charset="-79"/>
            </a:endParaRPr>
          </a:p>
          <a:p>
            <a:pPr lvl="1">
              <a:lnSpc>
                <a:spcPct val="150000"/>
              </a:lnSpc>
            </a:pPr>
            <a:endParaRPr lang="he-IL" sz="2400" dirty="0">
              <a:solidFill>
                <a:srgbClr val="002060"/>
              </a:solidFill>
              <a:latin typeface="David" pitchFamily="2" charset="-79"/>
              <a:cs typeface="David" pitchFamily="2" charset="-79"/>
            </a:endParaRPr>
          </a:p>
          <a:p>
            <a:pPr marL="457200" lvl="1" indent="0">
              <a:lnSpc>
                <a:spcPct val="150000"/>
              </a:lnSpc>
              <a:buNone/>
            </a:pPr>
            <a:endParaRPr lang="he-IL" sz="22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חשוב לזכור!</a:t>
            </a:r>
          </a:p>
        </p:txBody>
      </p:sp>
      <p:pic>
        <p:nvPicPr>
          <p:cNvPr id="6" name="תמונה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pic>
        <p:nvPicPr>
          <p:cNvPr id="2" name="תמונה 1"/>
          <p:cNvPicPr>
            <a:picLocks noChangeAspect="1"/>
          </p:cNvPicPr>
          <p:nvPr/>
        </p:nvPicPr>
        <p:blipFill>
          <a:blip r:embed="rId3"/>
          <a:stretch>
            <a:fillRect/>
          </a:stretch>
        </p:blipFill>
        <p:spPr>
          <a:xfrm>
            <a:off x="9242298" y="2987478"/>
            <a:ext cx="2820924" cy="3761232"/>
          </a:xfrm>
          <a:prstGeom prst="rect">
            <a:avLst/>
          </a:prstGeom>
          <a:ln>
            <a:noFill/>
          </a:ln>
          <a:effectLst>
            <a:softEdge rad="112500"/>
          </a:effectLst>
        </p:spPr>
      </p:pic>
    </p:spTree>
    <p:extLst>
      <p:ext uri="{BB962C8B-B14F-4D97-AF65-F5344CB8AC3E}">
        <p14:creationId xmlns:p14="http://schemas.microsoft.com/office/powerpoint/2010/main" val="737428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409552"/>
            <a:ext cx="9439198"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1600" dirty="0">
              <a:solidFill>
                <a:srgbClr val="002060"/>
              </a:solidFill>
              <a:latin typeface="David" pitchFamily="2" charset="-79"/>
              <a:cs typeface="David" pitchFamily="2" charset="-79"/>
            </a:endParaRPr>
          </a:p>
          <a:p>
            <a:pPr lvl="1">
              <a:lnSpc>
                <a:spcPct val="150000"/>
              </a:lnSpc>
            </a:pPr>
            <a:r>
              <a:rPr lang="he-IL" sz="2400" dirty="0">
                <a:solidFill>
                  <a:srgbClr val="002060"/>
                </a:solidFill>
                <a:latin typeface="David" pitchFamily="2" charset="-79"/>
                <a:cs typeface="David" pitchFamily="2" charset="-79"/>
              </a:rPr>
              <a:t>לא לפזר הבטחות ללא כיסוי ולא להיקשר רגשית</a:t>
            </a:r>
          </a:p>
          <a:p>
            <a:pPr lvl="1">
              <a:lnSpc>
                <a:spcPct val="150000"/>
              </a:lnSpc>
            </a:pPr>
            <a:r>
              <a:rPr lang="he-IL" sz="2400" dirty="0">
                <a:solidFill>
                  <a:srgbClr val="002060"/>
                </a:solidFill>
                <a:latin typeface="David" pitchFamily="2" charset="-79"/>
                <a:cs typeface="David" pitchFamily="2" charset="-79"/>
              </a:rPr>
              <a:t>לא נותנים כסף (בשום צורה)</a:t>
            </a:r>
          </a:p>
          <a:p>
            <a:pPr lvl="1">
              <a:lnSpc>
                <a:spcPct val="150000"/>
              </a:lnSpc>
            </a:pPr>
            <a:r>
              <a:rPr lang="he-IL" sz="2400" dirty="0">
                <a:solidFill>
                  <a:srgbClr val="002060"/>
                </a:solidFill>
                <a:latin typeface="David" pitchFamily="2" charset="-79"/>
                <a:cs typeface="David" pitchFamily="2" charset="-79"/>
              </a:rPr>
              <a:t>לא מנהלים יחסי מרות – גם לא בהסכמה!</a:t>
            </a:r>
          </a:p>
          <a:p>
            <a:pPr lvl="1">
              <a:lnSpc>
                <a:spcPct val="150000"/>
              </a:lnSpc>
            </a:pPr>
            <a:r>
              <a:rPr lang="he-IL" sz="2400" dirty="0">
                <a:solidFill>
                  <a:srgbClr val="002060"/>
                </a:solidFill>
                <a:latin typeface="David" pitchFamily="2" charset="-79"/>
                <a:cs typeface="David" pitchFamily="2" charset="-79"/>
              </a:rPr>
              <a:t>הטרדות מיניות והתנהגות שאינה הולמת – לא אצלנו!</a:t>
            </a:r>
          </a:p>
          <a:p>
            <a:pPr lvl="1">
              <a:lnSpc>
                <a:spcPct val="150000"/>
              </a:lnSpc>
            </a:pPr>
            <a:r>
              <a:rPr lang="he-IL" sz="2400" dirty="0">
                <a:solidFill>
                  <a:srgbClr val="002060"/>
                </a:solidFill>
                <a:latin typeface="David" pitchFamily="2" charset="-79"/>
                <a:cs typeface="David" pitchFamily="2" charset="-79"/>
              </a:rPr>
              <a:t>לא נשארים לישון (מגדרית)</a:t>
            </a:r>
          </a:p>
          <a:p>
            <a:pPr lvl="1">
              <a:lnSpc>
                <a:spcPct val="150000"/>
              </a:lnSpc>
            </a:pPr>
            <a:r>
              <a:rPr lang="he-IL" sz="2400" dirty="0">
                <a:solidFill>
                  <a:srgbClr val="002060"/>
                </a:solidFill>
                <a:latin typeface="David" pitchFamily="2" charset="-79"/>
                <a:cs typeface="David" pitchFamily="2" charset="-79"/>
              </a:rPr>
              <a:t>אתם חלק מקהילה מובילה. נא להתנהג בהתאם</a:t>
            </a:r>
            <a:r>
              <a:rPr lang="he-IL" sz="2200" dirty="0">
                <a:solidFill>
                  <a:srgbClr val="002060"/>
                </a:solidFill>
                <a:latin typeface="David" pitchFamily="2" charset="-79"/>
                <a:cs typeface="David" pitchFamily="2" charset="-79"/>
              </a:rPr>
              <a:t> </a:t>
            </a:r>
            <a:r>
              <a:rPr lang="he-IL" sz="2200" dirty="0">
                <a:solidFill>
                  <a:srgbClr val="002060"/>
                </a:solidFill>
                <a:latin typeface="David" pitchFamily="2" charset="-79"/>
                <a:cs typeface="David" pitchFamily="2" charset="-79"/>
                <a:sym typeface="Wingdings" panose="05000000000000000000" pitchFamily="2" charset="2"/>
              </a:rPr>
              <a:t></a:t>
            </a:r>
            <a:endParaRPr lang="he-IL" sz="2400" dirty="0">
              <a:solidFill>
                <a:srgbClr val="002060"/>
              </a:solidFill>
              <a:latin typeface="David" pitchFamily="2" charset="-79"/>
              <a:cs typeface="David" pitchFamily="2" charset="-79"/>
            </a:endParaRPr>
          </a:p>
          <a:p>
            <a:pPr marL="457200" lvl="1" indent="0">
              <a:lnSpc>
                <a:spcPct val="150000"/>
              </a:lnSpc>
              <a:buNone/>
            </a:pPr>
            <a:endParaRPr lang="he-IL" sz="22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חשוב לזכור!</a:t>
            </a:r>
          </a:p>
        </p:txBody>
      </p:sp>
      <p:pic>
        <p:nvPicPr>
          <p:cNvPr id="6" name="תמונה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pic>
        <p:nvPicPr>
          <p:cNvPr id="2" name="תמונה 1"/>
          <p:cNvPicPr>
            <a:picLocks noChangeAspect="1"/>
          </p:cNvPicPr>
          <p:nvPr/>
        </p:nvPicPr>
        <p:blipFill>
          <a:blip r:embed="rId3"/>
          <a:stretch>
            <a:fillRect/>
          </a:stretch>
        </p:blipFill>
        <p:spPr>
          <a:xfrm>
            <a:off x="1011520" y="1870733"/>
            <a:ext cx="2682656" cy="1584045"/>
          </a:xfrm>
          <a:prstGeom prst="rect">
            <a:avLst/>
          </a:prstGeom>
        </p:spPr>
      </p:pic>
      <p:pic>
        <p:nvPicPr>
          <p:cNvPr id="7" name="תמונה 6"/>
          <p:cNvPicPr>
            <a:picLocks noChangeAspect="1"/>
          </p:cNvPicPr>
          <p:nvPr/>
        </p:nvPicPr>
        <p:blipFill>
          <a:blip r:embed="rId4"/>
          <a:stretch>
            <a:fillRect/>
          </a:stretch>
        </p:blipFill>
        <p:spPr>
          <a:xfrm>
            <a:off x="1728842" y="4147430"/>
            <a:ext cx="1237732" cy="1732824"/>
          </a:xfrm>
          <a:prstGeom prst="rect">
            <a:avLst/>
          </a:prstGeom>
        </p:spPr>
      </p:pic>
    </p:spTree>
    <p:extLst>
      <p:ext uri="{BB962C8B-B14F-4D97-AF65-F5344CB8AC3E}">
        <p14:creationId xmlns:p14="http://schemas.microsoft.com/office/powerpoint/2010/main" val="3691495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645760" y="287632"/>
            <a:ext cx="9439198"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800" dirty="0">
              <a:solidFill>
                <a:srgbClr val="002060"/>
              </a:solidFill>
              <a:latin typeface="David" pitchFamily="2" charset="-79"/>
              <a:cs typeface="David" pitchFamily="2" charset="-79"/>
            </a:endParaRPr>
          </a:p>
          <a:p>
            <a:pPr lvl="1">
              <a:lnSpc>
                <a:spcPct val="150000"/>
              </a:lnSpc>
            </a:pPr>
            <a:r>
              <a:rPr lang="he-IL" sz="2400" dirty="0">
                <a:solidFill>
                  <a:srgbClr val="002060"/>
                </a:solidFill>
                <a:latin typeface="David" pitchFamily="2" charset="-79"/>
                <a:cs typeface="David" pitchFamily="2" charset="-79"/>
              </a:rPr>
              <a:t>הדרכת התנהלות רגשית</a:t>
            </a:r>
          </a:p>
          <a:p>
            <a:pPr lvl="1">
              <a:lnSpc>
                <a:spcPct val="150000"/>
              </a:lnSpc>
            </a:pPr>
            <a:r>
              <a:rPr lang="he-IL" sz="2400" dirty="0">
                <a:solidFill>
                  <a:srgbClr val="002060"/>
                </a:solidFill>
                <a:latin typeface="David" pitchFamily="2" charset="-79"/>
                <a:cs typeface="David" pitchFamily="2" charset="-79"/>
              </a:rPr>
              <a:t>הדרכת התנהלות כלכלית</a:t>
            </a:r>
          </a:p>
          <a:p>
            <a:pPr lvl="1">
              <a:lnSpc>
                <a:spcPct val="150000"/>
              </a:lnSpc>
            </a:pPr>
            <a:r>
              <a:rPr lang="he-IL" sz="2400" dirty="0">
                <a:solidFill>
                  <a:srgbClr val="002060"/>
                </a:solidFill>
                <a:latin typeface="David" pitchFamily="2" charset="-79"/>
                <a:cs typeface="David" pitchFamily="2" charset="-79"/>
              </a:rPr>
              <a:t>זכויות ת"ש</a:t>
            </a:r>
          </a:p>
          <a:p>
            <a:pPr lvl="1">
              <a:lnSpc>
                <a:spcPct val="150000"/>
              </a:lnSpc>
            </a:pPr>
            <a:r>
              <a:rPr lang="he-IL" sz="2400" dirty="0">
                <a:solidFill>
                  <a:srgbClr val="002060"/>
                </a:solidFill>
                <a:latin typeface="David" pitchFamily="2" charset="-79"/>
                <a:cs typeface="David" pitchFamily="2" charset="-79"/>
              </a:rPr>
              <a:t>מפגש תרבויות</a:t>
            </a:r>
          </a:p>
          <a:p>
            <a:pPr lvl="1">
              <a:lnSpc>
                <a:spcPct val="150000"/>
              </a:lnSpc>
            </a:pPr>
            <a:endParaRPr lang="he-IL" sz="2400" dirty="0">
              <a:solidFill>
                <a:srgbClr val="002060"/>
              </a:solidFill>
              <a:latin typeface="David" pitchFamily="2" charset="-79"/>
              <a:cs typeface="David" pitchFamily="2" charset="-79"/>
            </a:endParaRPr>
          </a:p>
          <a:p>
            <a:pPr marL="457200" lvl="1" indent="0">
              <a:lnSpc>
                <a:spcPct val="150000"/>
              </a:lnSpc>
              <a:buNone/>
            </a:pPr>
            <a:endParaRPr lang="he-IL" sz="2400" dirty="0">
              <a:solidFill>
                <a:srgbClr val="002060"/>
              </a:solidFill>
              <a:latin typeface="David" pitchFamily="2" charset="-79"/>
              <a:cs typeface="David" pitchFamily="2" charset="-79"/>
            </a:endParaRPr>
          </a:p>
          <a:p>
            <a:pPr lvl="1">
              <a:lnSpc>
                <a:spcPct val="150000"/>
              </a:lnSpc>
            </a:pPr>
            <a:r>
              <a:rPr lang="he-IL" sz="2400" dirty="0">
                <a:solidFill>
                  <a:srgbClr val="002060"/>
                </a:solidFill>
                <a:latin typeface="David" pitchFamily="2" charset="-79"/>
                <a:cs typeface="David" pitchFamily="2" charset="-79"/>
              </a:rPr>
              <a:t>מפגש השראה</a:t>
            </a:r>
          </a:p>
          <a:p>
            <a:pPr lvl="1">
              <a:lnSpc>
                <a:spcPct val="150000"/>
              </a:lnSpc>
            </a:pPr>
            <a:r>
              <a:rPr lang="he-IL" sz="2400" dirty="0">
                <a:solidFill>
                  <a:srgbClr val="002060"/>
                </a:solidFill>
                <a:latin typeface="David" pitchFamily="2" charset="-79"/>
                <a:cs typeface="David" pitchFamily="2" charset="-79"/>
              </a:rPr>
              <a:t>ימי כיף אזוריים</a:t>
            </a:r>
          </a:p>
          <a:p>
            <a:pPr lvl="1">
              <a:lnSpc>
                <a:spcPct val="150000"/>
              </a:lnSpc>
            </a:pPr>
            <a:endParaRPr lang="he-IL" sz="22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פעילויות חובה</a:t>
            </a:r>
          </a:p>
        </p:txBody>
      </p:sp>
      <p:pic>
        <p:nvPicPr>
          <p:cNvPr id="6" name="תמונה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
        <p:nvSpPr>
          <p:cNvPr id="7" name="מלבן 6"/>
          <p:cNvSpPr/>
          <p:nvPr/>
        </p:nvSpPr>
        <p:spPr>
          <a:xfrm>
            <a:off x="6096" y="4265026"/>
            <a:ext cx="12192000" cy="1015663"/>
          </a:xfrm>
          <a:prstGeom prst="rect">
            <a:avLst/>
          </a:prstGeom>
          <a:noFill/>
        </p:spPr>
        <p:txBody>
          <a:bodyPr wrap="square" lIns="91440" tIns="45720" rIns="91440" bIns="45720">
            <a:spAutoFit/>
          </a:bodyPr>
          <a:lstStyle/>
          <a:p>
            <a:pPr algn="ctr" rtl="1"/>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פעילויות רשות</a:t>
            </a:r>
          </a:p>
        </p:txBody>
      </p:sp>
    </p:spTree>
    <p:extLst>
      <p:ext uri="{BB962C8B-B14F-4D97-AF65-F5344CB8AC3E}">
        <p14:creationId xmlns:p14="http://schemas.microsoft.com/office/powerpoint/2010/main" val="3863456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6924" y="1363570"/>
            <a:ext cx="10502900" cy="4770537"/>
          </a:xfrm>
          <a:prstGeom prst="rect">
            <a:avLst/>
          </a:prstGeom>
          <a:noFill/>
        </p:spPr>
        <p:txBody>
          <a:bodyPr wrap="square" rtlCol="1">
            <a:spAutoFit/>
          </a:bodyPr>
          <a:lstStyle/>
          <a:p>
            <a:pPr algn="ctr"/>
            <a:r>
              <a:rPr lang="he-IL" dirty="0"/>
              <a:t> </a:t>
            </a:r>
            <a:endParaRPr lang="en-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a:p>
            <a:pPr algn="ctr"/>
            <a:r>
              <a:rPr lang="he-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נוהל החזרים</a:t>
            </a:r>
            <a:endParaRPr lang="en-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a:p>
            <a:pPr algn="ctr"/>
            <a:r>
              <a:rPr lang="he-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תן ביס </a:t>
            </a:r>
            <a:endParaRPr lang="en-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a:p>
            <a:pPr algn="ctr"/>
            <a:r>
              <a:rPr lang="he-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דיווח במערכת</a:t>
            </a:r>
            <a:endParaRPr lang="en-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a:p>
            <a:pPr algn="ctr" rtl="1"/>
            <a:endParaRPr lang="he-IL" sz="88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40541404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6924" y="1363570"/>
            <a:ext cx="10502900" cy="4770537"/>
          </a:xfrm>
          <a:prstGeom prst="rect">
            <a:avLst/>
          </a:prstGeom>
          <a:noFill/>
        </p:spPr>
        <p:txBody>
          <a:bodyPr wrap="square" rtlCol="1">
            <a:spAutoFit/>
          </a:bodyPr>
          <a:lstStyle/>
          <a:p>
            <a:pPr algn="ctr"/>
            <a:r>
              <a:rPr lang="he-IL" dirty="0"/>
              <a:t> </a:t>
            </a:r>
            <a:endParaRPr lang="en-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a:p>
            <a:pPr algn="ctr"/>
            <a:r>
              <a:rPr lang="he-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נוהל החזרים</a:t>
            </a:r>
            <a:endParaRPr lang="en-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a:p>
            <a:pPr algn="ctr"/>
            <a:r>
              <a:rPr lang="he-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תן ביס </a:t>
            </a:r>
            <a:endParaRPr lang="en-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a:p>
            <a:pPr algn="ctr"/>
            <a:r>
              <a:rPr lang="he-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דיווח במערכת</a:t>
            </a:r>
            <a:endParaRPr lang="en-IL" sz="6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a:p>
            <a:pPr algn="ctr" rtl="1"/>
            <a:endParaRPr lang="he-IL" sz="88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35072112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marL="0" indent="0">
              <a:buNone/>
            </a:pPr>
            <a:r>
              <a:rPr lang="he-IL" sz="2400" b="1" u="sng" dirty="0">
                <a:solidFill>
                  <a:srgbClr val="002060"/>
                </a:solidFill>
                <a:latin typeface="David" pitchFamily="2" charset="-79"/>
                <a:cs typeface="David" pitchFamily="2" charset="-79"/>
              </a:rPr>
              <a:t>העמותה מחזירה כסף למתנדבים</a:t>
            </a:r>
          </a:p>
          <a:p>
            <a:r>
              <a:rPr lang="he-IL" sz="2400" dirty="0">
                <a:solidFill>
                  <a:srgbClr val="002060"/>
                </a:solidFill>
                <a:latin typeface="David" pitchFamily="2" charset="-79"/>
                <a:cs typeface="David" pitchFamily="2" charset="-79"/>
              </a:rPr>
              <a:t>צמצמנו למינימום את הצורך של המתנדבים להוציא כסף מהארנק ולקבל החזר</a:t>
            </a:r>
          </a:p>
          <a:p>
            <a:r>
              <a:rPr lang="he-IL" sz="2400" dirty="0">
                <a:solidFill>
                  <a:srgbClr val="002060"/>
                </a:solidFill>
                <a:latin typeface="David" pitchFamily="2" charset="-79"/>
                <a:cs typeface="David" pitchFamily="2" charset="-79"/>
              </a:rPr>
              <a:t>נסיעות – לביקור חיילים, למפגשים, להדרכות, לפעילויות שונות של העמותה</a:t>
            </a:r>
          </a:p>
          <a:p>
            <a:r>
              <a:rPr lang="he-IL" sz="2400" dirty="0">
                <a:solidFill>
                  <a:srgbClr val="002060"/>
                </a:solidFill>
                <a:latin typeface="David" pitchFamily="2" charset="-79"/>
                <a:cs typeface="David" pitchFamily="2" charset="-79"/>
              </a:rPr>
              <a:t>החזרי נסיעות – תחבורה ציבורית (לשמור קבלות) או ברכב פרטי (שקל לק"מ)</a:t>
            </a:r>
          </a:p>
          <a:p>
            <a:r>
              <a:rPr lang="he-IL" sz="2400" dirty="0">
                <a:solidFill>
                  <a:srgbClr val="002060"/>
                </a:solidFill>
                <a:latin typeface="David" pitchFamily="2" charset="-79"/>
                <a:cs typeface="David" pitchFamily="2" charset="-79"/>
              </a:rPr>
              <a:t>מתנה לחייל – לא תעלה על 100₪ </a:t>
            </a:r>
          </a:p>
          <a:p>
            <a:r>
              <a:rPr lang="he-IL" sz="2400" dirty="0">
                <a:solidFill>
                  <a:srgbClr val="002060"/>
                </a:solidFill>
                <a:latin typeface="David" pitchFamily="2" charset="-79"/>
                <a:cs typeface="David" pitchFamily="2" charset="-79"/>
              </a:rPr>
              <a:t>הוצאות חריגות – מעל 150₪ דורשות אישור רכז</a:t>
            </a:r>
          </a:p>
          <a:p>
            <a:r>
              <a:rPr lang="he-IL" sz="2400" dirty="0">
                <a:solidFill>
                  <a:srgbClr val="002060"/>
                </a:solidFill>
                <a:latin typeface="David" pitchFamily="2" charset="-79"/>
                <a:cs typeface="David" pitchFamily="2" charset="-79"/>
              </a:rPr>
              <a:t>אם יש ספק, אין ספק – תשאלו את הרכזים או את </a:t>
            </a:r>
            <a:r>
              <a:rPr lang="he-IL" sz="2400" dirty="0" err="1">
                <a:solidFill>
                  <a:srgbClr val="002060"/>
                </a:solidFill>
                <a:latin typeface="David" pitchFamily="2" charset="-79"/>
                <a:cs typeface="David" pitchFamily="2" charset="-79"/>
              </a:rPr>
              <a:t>קסניה</a:t>
            </a:r>
            <a:endParaRPr lang="he-IL" sz="24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נוהל החזרים</a:t>
            </a: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75" y="4245540"/>
            <a:ext cx="2381250" cy="2381250"/>
          </a:xfrm>
          <a:prstGeom prst="rect">
            <a:avLst/>
          </a:prstGeom>
        </p:spPr>
      </p:pic>
      <p:pic>
        <p:nvPicPr>
          <p:cNvPr id="8" name="תמונה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668243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המתנדב אחראי על רישום מדויק של ההוצאות כולל פירוט תאריך                ההוצאה, מטרת ההוצאה וסכום ההוצאה. </a:t>
            </a:r>
          </a:p>
          <a:p>
            <a:r>
              <a:rPr lang="he-IL" sz="2400" dirty="0">
                <a:solidFill>
                  <a:srgbClr val="002060"/>
                </a:solidFill>
                <a:latin typeface="David" pitchFamily="2" charset="-79"/>
                <a:cs typeface="David" pitchFamily="2" charset="-79"/>
              </a:rPr>
              <a:t>נדרש להוריד קובץ טבלת החזרי הוצאות, למלא את הטופס ולשלוח למייל </a:t>
            </a:r>
            <a:r>
              <a:rPr lang="en-US" sz="2400" dirty="0">
                <a:solidFill>
                  <a:srgbClr val="002060"/>
                </a:solidFill>
                <a:latin typeface="David" pitchFamily="2" charset="-79"/>
                <a:cs typeface="David" pitchFamily="2" charset="-79"/>
                <a:hlinkClick r:id="rId2"/>
              </a:rPr>
              <a:t>finance@achgadol.org</a:t>
            </a:r>
            <a:endParaRPr lang="en-US"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באותו החודש המתנדב יעביר פיזית את הקבלות לרכז שלו או לצוות הנהלה</a:t>
            </a:r>
          </a:p>
          <a:p>
            <a:r>
              <a:rPr lang="he-IL" sz="2400" dirty="0">
                <a:solidFill>
                  <a:srgbClr val="002060"/>
                </a:solidFill>
                <a:latin typeface="David" pitchFamily="2" charset="-79"/>
                <a:cs typeface="David" pitchFamily="2" charset="-79"/>
              </a:rPr>
              <a:t>למעט הוצאות בגין: תחבורה ציבורית, נסיעות וחניות, על המתנדב לבקש אישור להחזרים עבור הוצאות מהרכז שלו. </a:t>
            </a:r>
          </a:p>
          <a:p>
            <a:r>
              <a:rPr lang="he-IL" sz="2400" dirty="0">
                <a:solidFill>
                  <a:srgbClr val="002060"/>
                </a:solidFill>
                <a:latin typeface="David" pitchFamily="2" charset="-79"/>
                <a:cs typeface="David" pitchFamily="2" charset="-79"/>
              </a:rPr>
              <a:t>נסיעות במכונית פרטית – נדרשת קבלת דלק של בעל הרכב. ההחזר שקל לקילומטר. </a:t>
            </a:r>
          </a:p>
          <a:p>
            <a:r>
              <a:rPr lang="he-IL" sz="2400" dirty="0">
                <a:solidFill>
                  <a:srgbClr val="002060"/>
                </a:solidFill>
                <a:latin typeface="David" pitchFamily="2" charset="-79"/>
                <a:cs typeface="David" pitchFamily="2" charset="-79"/>
              </a:rPr>
              <a:t>מתנדב שמתקשה להוציא תשלום מכיסו ולהמתין להחזר, יש ליידע את הרכז ולמצוא פתרון חלופי.</a:t>
            </a:r>
          </a:p>
          <a:p>
            <a:pPr marL="0" indent="0">
              <a:buNone/>
            </a:pPr>
            <a:br>
              <a:rPr lang="he-IL" sz="2400" dirty="0">
                <a:solidFill>
                  <a:srgbClr val="222222"/>
                </a:solidFill>
                <a:latin typeface="arial" panose="020B0604020202020204" pitchFamily="34" charset="0"/>
              </a:rPr>
            </a:br>
            <a:endParaRPr lang="he-IL" sz="2400" dirty="0">
              <a:solidFill>
                <a:srgbClr val="222222"/>
              </a:solidFill>
              <a:latin typeface="arial" panose="020B0604020202020204" pitchFamily="34" charset="0"/>
            </a:endParaRPr>
          </a:p>
          <a:p>
            <a:endParaRPr lang="he-IL"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נוהל החזרים</a:t>
            </a:r>
          </a:p>
        </p:txBody>
      </p:sp>
      <p:pic>
        <p:nvPicPr>
          <p:cNvPr id="7" name="תמונה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13937645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r>
              <a:rPr lang="he-IL" sz="2400" dirty="0">
                <a:solidFill>
                  <a:srgbClr val="002060"/>
                </a:solidFill>
                <a:latin typeface="David" pitchFamily="2" charset="-79"/>
                <a:cs typeface="David" pitchFamily="2" charset="-79"/>
              </a:rPr>
              <a:t>כל הוצאה של מתנדב נדרשת לגיבוי של קבלה פיזית</a:t>
            </a:r>
          </a:p>
          <a:p>
            <a:r>
              <a:rPr lang="he-IL" sz="2400" dirty="0">
                <a:solidFill>
                  <a:srgbClr val="002060"/>
                </a:solidFill>
                <a:latin typeface="David" pitchFamily="2" charset="-79"/>
                <a:cs typeface="David" pitchFamily="2" charset="-79"/>
              </a:rPr>
              <a:t>החזרים שיוגשו בגין הוצאות מעל שנה אחורה לא יתקבלו</a:t>
            </a:r>
          </a:p>
          <a:p>
            <a:r>
              <a:rPr lang="he-IL" sz="2400" dirty="0">
                <a:solidFill>
                  <a:srgbClr val="002060"/>
                </a:solidFill>
                <a:latin typeface="David" pitchFamily="2" charset="-79"/>
                <a:cs typeface="David" pitchFamily="2" charset="-79"/>
              </a:rPr>
              <a:t>העמותה לא מממנת החזר בגין שירות ולא מחזירה כסף על אלכוהול</a:t>
            </a:r>
          </a:p>
          <a:p>
            <a:r>
              <a:rPr lang="he-IL" sz="2400" dirty="0">
                <a:solidFill>
                  <a:srgbClr val="002060"/>
                </a:solidFill>
                <a:latin typeface="David" pitchFamily="2" charset="-79"/>
                <a:cs typeface="David" pitchFamily="2" charset="-79"/>
              </a:rPr>
              <a:t>סיוע חריג לחייל בנושאי ביגוד, ריהוט הובלה ועוד דורש אישור רכז</a:t>
            </a:r>
          </a:p>
          <a:p>
            <a:r>
              <a:rPr lang="he-IL" sz="2400" dirty="0">
                <a:solidFill>
                  <a:srgbClr val="002060"/>
                </a:solidFill>
                <a:latin typeface="David" pitchFamily="2" charset="-79"/>
                <a:cs typeface="David" pitchFamily="2" charset="-79"/>
              </a:rPr>
              <a:t>החייל יישא ב-50% מעלות הובלה מול קבלה</a:t>
            </a:r>
          </a:p>
          <a:p>
            <a:r>
              <a:rPr lang="he-IL" sz="2400" dirty="0">
                <a:solidFill>
                  <a:srgbClr val="002060"/>
                </a:solidFill>
                <a:latin typeface="David" pitchFamily="2" charset="-79"/>
                <a:cs typeface="David" pitchFamily="2" charset="-79"/>
              </a:rPr>
              <a:t>על המתנדב לצלם מפגשים עם החיילים, בהנחה שאין הדבר פוגע בצנעת הפרט של החייל או המתנדב </a:t>
            </a:r>
          </a:p>
          <a:p>
            <a:pPr marL="0" indent="0">
              <a:buNone/>
            </a:pPr>
            <a:r>
              <a:rPr lang="he-IL" sz="2400" b="1" dirty="0">
                <a:solidFill>
                  <a:srgbClr val="002060"/>
                </a:solidFill>
                <a:latin typeface="David" pitchFamily="2" charset="-79"/>
                <a:cs typeface="David" pitchFamily="2" charset="-79"/>
              </a:rPr>
              <a:t>             </a:t>
            </a:r>
          </a:p>
          <a:p>
            <a:pPr marL="0" indent="0">
              <a:buNone/>
            </a:pPr>
            <a:r>
              <a:rPr lang="he-IL" sz="2400" b="1" dirty="0">
                <a:solidFill>
                  <a:srgbClr val="002060"/>
                </a:solidFill>
                <a:latin typeface="David" pitchFamily="2" charset="-79"/>
                <a:cs typeface="David" pitchFamily="2" charset="-79"/>
              </a:rPr>
              <a:t>                        </a:t>
            </a:r>
            <a:endParaRPr lang="he-IL"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נוהל החזרים</a:t>
            </a: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12083748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marL="0" indent="0">
              <a:buNone/>
            </a:pPr>
            <a:r>
              <a:rPr lang="he-IL" sz="2400" b="1" dirty="0">
                <a:solidFill>
                  <a:srgbClr val="002060"/>
                </a:solidFill>
                <a:latin typeface="David" pitchFamily="2" charset="-79"/>
                <a:cs typeface="David" pitchFamily="2" charset="-79"/>
              </a:rPr>
              <a:t>             </a:t>
            </a:r>
          </a:p>
          <a:p>
            <a:pPr marL="0" indent="0">
              <a:buNone/>
            </a:pPr>
            <a:r>
              <a:rPr lang="he-IL" sz="2400" b="1" dirty="0">
                <a:solidFill>
                  <a:srgbClr val="002060"/>
                </a:solidFill>
                <a:latin typeface="David" pitchFamily="2" charset="-79"/>
                <a:cs typeface="David" pitchFamily="2" charset="-79"/>
              </a:rPr>
              <a:t>                        </a:t>
            </a:r>
            <a:endParaRPr lang="he-IL"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נוהל תמונות</a:t>
            </a: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
        <p:nvSpPr>
          <p:cNvPr id="2" name="Rectangle 1">
            <a:extLst>
              <a:ext uri="{FF2B5EF4-FFF2-40B4-BE49-F238E27FC236}">
                <a16:creationId xmlns:a16="http://schemas.microsoft.com/office/drawing/2014/main" id="{AFAAA10C-C143-C443-B347-4244A55CAC36}"/>
              </a:ext>
            </a:extLst>
          </p:cNvPr>
          <p:cNvSpPr/>
          <p:nvPr/>
        </p:nvSpPr>
        <p:spPr>
          <a:xfrm>
            <a:off x="3048000" y="1316114"/>
            <a:ext cx="6096000" cy="4285789"/>
          </a:xfrm>
          <a:prstGeom prst="rect">
            <a:avLst/>
          </a:prstGeom>
        </p:spPr>
        <p:txBody>
          <a:bodyPr>
            <a:spAutoFit/>
          </a:bodyPr>
          <a:lstStyle/>
          <a:p>
            <a:pPr algn="ctr" rtl="1">
              <a:lnSpc>
                <a:spcPct val="115000"/>
              </a:lnSpc>
              <a:spcAft>
                <a:spcPts val="1000"/>
              </a:spcAft>
            </a:pPr>
            <a:r>
              <a:rPr lang="he-IL" sz="2400" dirty="0">
                <a:solidFill>
                  <a:srgbClr val="002060"/>
                </a:solidFill>
                <a:latin typeface="David" pitchFamily="2" charset="-79"/>
                <a:cs typeface="David" pitchFamily="2" charset="-79"/>
              </a:rPr>
              <a:t>איך גורמים מחוץ לעמותה יכולים לדעת שהעמותה רלוונטית (מאד!) לחיילים הבודדים? ואיך צעירים בודדים ידעו על העמותה וירצו להצטרף?  </a:t>
            </a:r>
            <a:endParaRPr lang="en-IL" sz="2400" dirty="0">
              <a:solidFill>
                <a:srgbClr val="002060"/>
              </a:solidFill>
              <a:latin typeface="David" pitchFamily="2" charset="-79"/>
              <a:cs typeface="David" pitchFamily="2" charset="-79"/>
            </a:endParaRPr>
          </a:p>
          <a:p>
            <a:pPr algn="ctr" rtl="1">
              <a:lnSpc>
                <a:spcPct val="115000"/>
              </a:lnSpc>
              <a:spcAft>
                <a:spcPts val="1000"/>
              </a:spcAft>
            </a:pPr>
            <a:r>
              <a:rPr lang="he-IL" sz="2400" dirty="0">
                <a:solidFill>
                  <a:srgbClr val="002060"/>
                </a:solidFill>
                <a:latin typeface="David" pitchFamily="2" charset="-79"/>
                <a:cs typeface="David" pitchFamily="2" charset="-79"/>
              </a:rPr>
              <a:t>תמונה אחת שווה אלף מילים. </a:t>
            </a:r>
            <a:endParaRPr lang="en-IL" sz="2400" dirty="0">
              <a:solidFill>
                <a:srgbClr val="002060"/>
              </a:solidFill>
              <a:latin typeface="David" pitchFamily="2" charset="-79"/>
              <a:cs typeface="David" pitchFamily="2" charset="-79"/>
            </a:endParaRPr>
          </a:p>
          <a:p>
            <a:pPr algn="ctr" rtl="1">
              <a:lnSpc>
                <a:spcPct val="115000"/>
              </a:lnSpc>
              <a:spcAft>
                <a:spcPts val="1000"/>
              </a:spcAft>
            </a:pPr>
            <a:r>
              <a:rPr lang="he-IL" sz="2400" dirty="0">
                <a:solidFill>
                  <a:srgbClr val="002060"/>
                </a:solidFill>
                <a:latin typeface="David" pitchFamily="2" charset="-79"/>
                <a:cs typeface="David" pitchFamily="2" charset="-79"/>
              </a:rPr>
              <a:t>אנחנו מבקשים שתעשו תמונות איכותיות במפגשים שלכם ובפעילויות השונות, גם כדי שנוכל להעלות לפרסום ברשתות החברתיות ולגייס מתנדבים נוספים ולהגיע ליותר חיילים שלא שמעו עלינו.</a:t>
            </a:r>
          </a:p>
          <a:p>
            <a:pPr algn="just" rtl="1">
              <a:lnSpc>
                <a:spcPct val="115000"/>
              </a:lnSpc>
              <a:spcAft>
                <a:spcPts val="1000"/>
              </a:spcAft>
            </a:pPr>
            <a:endParaRPr lang="en-IL" sz="2400" dirty="0">
              <a:solidFill>
                <a:srgbClr val="002060"/>
              </a:solidFill>
              <a:latin typeface="David" pitchFamily="2" charset="-79"/>
              <a:cs typeface="David" pitchFamily="2" charset="-79"/>
            </a:endParaRPr>
          </a:p>
        </p:txBody>
      </p:sp>
    </p:spTree>
    <p:extLst>
      <p:ext uri="{BB962C8B-B14F-4D97-AF65-F5344CB8AC3E}">
        <p14:creationId xmlns:p14="http://schemas.microsoft.com/office/powerpoint/2010/main" val="3431825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marL="0" indent="0">
              <a:buNone/>
            </a:pPr>
            <a:r>
              <a:rPr lang="he-IL" sz="2400" b="1" dirty="0">
                <a:solidFill>
                  <a:srgbClr val="002060"/>
                </a:solidFill>
                <a:latin typeface="David" pitchFamily="2" charset="-79"/>
                <a:cs typeface="David" pitchFamily="2" charset="-79"/>
              </a:rPr>
              <a:t>             </a:t>
            </a:r>
          </a:p>
          <a:p>
            <a:pPr marL="0" indent="0">
              <a:buNone/>
            </a:pPr>
            <a:r>
              <a:rPr lang="he-IL" sz="2400" b="1" dirty="0">
                <a:solidFill>
                  <a:srgbClr val="002060"/>
                </a:solidFill>
                <a:latin typeface="David" pitchFamily="2" charset="-79"/>
                <a:cs typeface="David" pitchFamily="2" charset="-79"/>
              </a:rPr>
              <a:t>                        </a:t>
            </a:r>
            <a:endParaRPr lang="he-IL"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נוהל תמונות</a:t>
            </a: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
        <p:nvSpPr>
          <p:cNvPr id="2" name="Rectangle 1">
            <a:extLst>
              <a:ext uri="{FF2B5EF4-FFF2-40B4-BE49-F238E27FC236}">
                <a16:creationId xmlns:a16="http://schemas.microsoft.com/office/drawing/2014/main" id="{AFAAA10C-C143-C443-B347-4244A55CAC36}"/>
              </a:ext>
            </a:extLst>
          </p:cNvPr>
          <p:cNvSpPr/>
          <p:nvPr/>
        </p:nvSpPr>
        <p:spPr>
          <a:xfrm>
            <a:off x="3048000" y="1316114"/>
            <a:ext cx="6096000" cy="1056187"/>
          </a:xfrm>
          <a:prstGeom prst="rect">
            <a:avLst/>
          </a:prstGeom>
        </p:spPr>
        <p:txBody>
          <a:bodyPr>
            <a:spAutoFit/>
          </a:bodyPr>
          <a:lstStyle/>
          <a:p>
            <a:pPr algn="ctr" rtl="1">
              <a:lnSpc>
                <a:spcPct val="115000"/>
              </a:lnSpc>
              <a:spcAft>
                <a:spcPts val="1000"/>
              </a:spcAft>
            </a:pPr>
            <a:r>
              <a:rPr lang="he-IL" sz="2400" dirty="0">
                <a:solidFill>
                  <a:srgbClr val="002060"/>
                </a:solidFill>
                <a:latin typeface="David" pitchFamily="2" charset="-79"/>
                <a:cs typeface="David" pitchFamily="2" charset="-79"/>
              </a:rPr>
              <a:t>.</a:t>
            </a:r>
          </a:p>
          <a:p>
            <a:pPr algn="just" rtl="1">
              <a:lnSpc>
                <a:spcPct val="115000"/>
              </a:lnSpc>
              <a:spcAft>
                <a:spcPts val="1000"/>
              </a:spcAft>
            </a:pPr>
            <a:endParaRPr lang="en-IL" sz="2400" dirty="0">
              <a:solidFill>
                <a:srgbClr val="002060"/>
              </a:solidFill>
              <a:latin typeface="David" pitchFamily="2" charset="-79"/>
              <a:cs typeface="David" pitchFamily="2" charset="-79"/>
            </a:endParaRPr>
          </a:p>
        </p:txBody>
      </p:sp>
      <p:pic>
        <p:nvPicPr>
          <p:cNvPr id="11" name="Picture 10" descr="A picture containing text, screenshot, person, document&#10;&#10;Description automatically generated">
            <a:extLst>
              <a:ext uri="{FF2B5EF4-FFF2-40B4-BE49-F238E27FC236}">
                <a16:creationId xmlns:a16="http://schemas.microsoft.com/office/drawing/2014/main" id="{06F84915-9484-CA46-8998-96C82C4FCFFF}"/>
              </a:ext>
            </a:extLst>
          </p:cNvPr>
          <p:cNvPicPr>
            <a:picLocks noChangeAspect="1"/>
          </p:cNvPicPr>
          <p:nvPr/>
        </p:nvPicPr>
        <p:blipFill>
          <a:blip r:embed="rId3"/>
          <a:stretch>
            <a:fillRect/>
          </a:stretch>
        </p:blipFill>
        <p:spPr>
          <a:xfrm>
            <a:off x="816067" y="1477295"/>
            <a:ext cx="7939331" cy="5114074"/>
          </a:xfrm>
          <a:prstGeom prst="rect">
            <a:avLst/>
          </a:prstGeom>
        </p:spPr>
      </p:pic>
    </p:spTree>
    <p:extLst>
      <p:ext uri="{BB962C8B-B14F-4D97-AF65-F5344CB8AC3E}">
        <p14:creationId xmlns:p14="http://schemas.microsoft.com/office/powerpoint/2010/main" val="2736734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marL="0" indent="0">
              <a:buNone/>
            </a:pPr>
            <a:r>
              <a:rPr lang="he-IL" sz="2400" b="1" u="sng" dirty="0">
                <a:solidFill>
                  <a:srgbClr val="002060"/>
                </a:solidFill>
                <a:latin typeface="David" pitchFamily="2" charset="-79"/>
                <a:cs typeface="David" pitchFamily="2" charset="-79"/>
              </a:rPr>
              <a:t>מה זה?</a:t>
            </a:r>
          </a:p>
          <a:p>
            <a:r>
              <a:rPr lang="he-IL" sz="2400" dirty="0">
                <a:solidFill>
                  <a:srgbClr val="002060"/>
                </a:solidFill>
                <a:latin typeface="David" pitchFamily="2" charset="-79"/>
                <a:cs typeface="David" pitchFamily="2" charset="-79"/>
              </a:rPr>
              <a:t>כרטיס הטבה למימוש בעת מפגש של מתנדב עם חייל</a:t>
            </a:r>
          </a:p>
          <a:p>
            <a:r>
              <a:rPr lang="he-IL" sz="2400" dirty="0">
                <a:solidFill>
                  <a:srgbClr val="002060"/>
                </a:solidFill>
                <a:latin typeface="David" pitchFamily="2" charset="-79"/>
                <a:cs typeface="David" pitchFamily="2" charset="-79"/>
              </a:rPr>
              <a:t>טעינה של 150 ₪ בחודש (לא ניתן לצבור)</a:t>
            </a:r>
          </a:p>
          <a:p>
            <a:r>
              <a:rPr lang="he-IL" sz="2400" dirty="0">
                <a:solidFill>
                  <a:srgbClr val="002060"/>
                </a:solidFill>
                <a:latin typeface="David" pitchFamily="2" charset="-79"/>
                <a:cs typeface="David" pitchFamily="2" charset="-79"/>
              </a:rPr>
              <a:t>כאשר מתנדב מלווה יותר מחייל אחד, ניתן להגיש בקשה לתוספת חודשית</a:t>
            </a:r>
          </a:p>
          <a:p>
            <a:r>
              <a:rPr lang="he-IL" sz="2400" dirty="0">
                <a:solidFill>
                  <a:srgbClr val="002060"/>
                </a:solidFill>
                <a:latin typeface="David" pitchFamily="2" charset="-79"/>
                <a:cs typeface="David" pitchFamily="2" charset="-79"/>
              </a:rPr>
              <a:t>ניתן להשתמש בכרטיס לצורך הזמנת</a:t>
            </a:r>
            <a:r>
              <a:rPr lang="en-US" sz="2400" dirty="0">
                <a:solidFill>
                  <a:srgbClr val="002060"/>
                </a:solidFill>
                <a:latin typeface="David" pitchFamily="2" charset="-79"/>
                <a:cs typeface="David" pitchFamily="2" charset="-79"/>
              </a:rPr>
              <a:t> </a:t>
            </a:r>
            <a:r>
              <a:rPr lang="he-IL" sz="2400" dirty="0">
                <a:solidFill>
                  <a:srgbClr val="002060"/>
                </a:solidFill>
                <a:latin typeface="David" pitchFamily="2" charset="-79"/>
                <a:cs typeface="David" pitchFamily="2" charset="-79"/>
              </a:rPr>
              <a:t>מזון, כיבוד, שתייה</a:t>
            </a:r>
          </a:p>
          <a:p>
            <a:r>
              <a:rPr lang="he-IL" sz="2400" dirty="0">
                <a:solidFill>
                  <a:srgbClr val="002060"/>
                </a:solidFill>
                <a:latin typeface="David" pitchFamily="2" charset="-79"/>
                <a:cs typeface="David" pitchFamily="2" charset="-79"/>
              </a:rPr>
              <a:t>לא עושים קניית מזון לבית של החייל </a:t>
            </a:r>
          </a:p>
          <a:p>
            <a:pPr marL="0" indent="0">
              <a:buNone/>
            </a:pPr>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תן ביס</a:t>
            </a:r>
          </a:p>
        </p:txBody>
      </p:sp>
      <p:pic>
        <p:nvPicPr>
          <p:cNvPr id="2" name="תמונה 1"/>
          <p:cNvPicPr>
            <a:picLocks noChangeAspect="1"/>
          </p:cNvPicPr>
          <p:nvPr/>
        </p:nvPicPr>
        <p:blipFill rotWithShape="1">
          <a:blip r:embed="rId2">
            <a:extLst>
              <a:ext uri="{28A0092B-C50C-407E-A947-70E740481C1C}">
                <a14:useLocalDpi xmlns:a14="http://schemas.microsoft.com/office/drawing/2010/main" val="0"/>
              </a:ext>
            </a:extLst>
          </a:blip>
          <a:srcRect t="15067" b="12756"/>
          <a:stretch/>
        </p:blipFill>
        <p:spPr>
          <a:xfrm>
            <a:off x="328976" y="4092628"/>
            <a:ext cx="3926032" cy="2125292"/>
          </a:xfrm>
          <a:prstGeom prst="rect">
            <a:avLst/>
          </a:prstGeom>
          <a:ln>
            <a:noFill/>
          </a:ln>
          <a:effectLst>
            <a:softEdge rad="112500"/>
          </a:effectLst>
        </p:spPr>
      </p:pic>
      <p:pic>
        <p:nvPicPr>
          <p:cNvPr id="7" name="תמונה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24128101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marL="0" indent="0">
              <a:buNone/>
            </a:pPr>
            <a:r>
              <a:rPr lang="he-IL" sz="2400" b="1" u="sng" dirty="0">
                <a:solidFill>
                  <a:srgbClr val="002060"/>
                </a:solidFill>
                <a:latin typeface="David" pitchFamily="2" charset="-79"/>
                <a:cs typeface="David" pitchFamily="2" charset="-79"/>
              </a:rPr>
              <a:t>לקראת דיווחים </a:t>
            </a:r>
          </a:p>
          <a:p>
            <a:pPr lvl="0"/>
            <a:r>
              <a:rPr lang="he-IL" sz="2400" dirty="0">
                <a:solidFill>
                  <a:srgbClr val="002060"/>
                </a:solidFill>
                <a:latin typeface="David" pitchFamily="2" charset="-79"/>
                <a:cs typeface="David" pitchFamily="2" charset="-79"/>
              </a:rPr>
              <a:t>האם את מכירים חיילים בודדים? מותר לכם לקחת לליווי. רק תעדכנו אותי.</a:t>
            </a:r>
          </a:p>
          <a:p>
            <a:pPr lvl="0"/>
            <a:r>
              <a:rPr lang="he-IL" sz="2400" dirty="0">
                <a:solidFill>
                  <a:srgbClr val="002060"/>
                </a:solidFill>
                <a:latin typeface="David" pitchFamily="2" charset="-79"/>
                <a:cs typeface="David" pitchFamily="2" charset="-79"/>
              </a:rPr>
              <a:t>חיילים לא עונים - לא לוותר מיד ולא להיות בלחץ.</a:t>
            </a:r>
          </a:p>
          <a:p>
            <a:pPr lvl="0"/>
            <a:r>
              <a:rPr lang="he-IL" sz="2400" dirty="0">
                <a:solidFill>
                  <a:srgbClr val="002060"/>
                </a:solidFill>
                <a:latin typeface="David" pitchFamily="2" charset="-79"/>
                <a:cs typeface="David" pitchFamily="2" charset="-79"/>
              </a:rPr>
              <a:t>חייל עובר לעיר אחרת - ממשיך בליווי של אותו המתנדב.</a:t>
            </a:r>
          </a:p>
          <a:p>
            <a:pPr lvl="0"/>
            <a:r>
              <a:rPr lang="he-IL" sz="2400" dirty="0">
                <a:solidFill>
                  <a:srgbClr val="002060"/>
                </a:solidFill>
                <a:latin typeface="David" pitchFamily="2" charset="-79"/>
                <a:cs typeface="David" pitchFamily="2" charset="-79"/>
              </a:rPr>
              <a:t>דיווחים בתקופות קיץ ומבחנים - ממשיכים כל השנה כי החיילים זקוקים לכם!</a:t>
            </a:r>
          </a:p>
          <a:p>
            <a:pPr lvl="0"/>
            <a:r>
              <a:rPr lang="he-IL" sz="2400" dirty="0">
                <a:solidFill>
                  <a:srgbClr val="002060"/>
                </a:solidFill>
                <a:latin typeface="David" pitchFamily="2" charset="-79"/>
                <a:cs typeface="David" pitchFamily="2" charset="-79"/>
              </a:rPr>
              <a:t>שיבוץ חיילים - לא תמיד לפי מרחק. עושים השתדלות.</a:t>
            </a:r>
            <a:endParaRPr lang="en-IL" sz="24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lvl="0"/>
            <a:endParaRPr lang="he-IL" sz="24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דיווחים</a:t>
            </a: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39807726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lvl="0"/>
            <a:endParaRPr lang="he-IL" sz="2400" dirty="0">
              <a:solidFill>
                <a:srgbClr val="002060"/>
              </a:solidFill>
              <a:latin typeface="David" pitchFamily="2" charset="-79"/>
              <a:cs typeface="David" pitchFamily="2" charset="-79"/>
            </a:endParaRPr>
          </a:p>
          <a:p>
            <a:pPr lvl="0"/>
            <a:endParaRPr lang="he-IL" sz="2400" dirty="0">
              <a:solidFill>
                <a:srgbClr val="002060"/>
              </a:solidFill>
              <a:latin typeface="David" pitchFamily="2" charset="-79"/>
              <a:cs typeface="David" pitchFamily="2" charset="-79"/>
              <a:hlinkClick r:id=""/>
            </a:endParaRPr>
          </a:p>
          <a:p>
            <a:pPr lvl="0"/>
            <a:r>
              <a:rPr lang="he-IL" sz="2400" dirty="0">
                <a:solidFill>
                  <a:srgbClr val="002060"/>
                </a:solidFill>
                <a:latin typeface="David" pitchFamily="2" charset="-79"/>
                <a:cs typeface="David" pitchFamily="2" charset="-79"/>
                <a:hlinkClick r:id=""/>
              </a:rPr>
              <a:t>אתר שלנו</a:t>
            </a:r>
            <a:endParaRPr lang="he-IL" sz="2400" dirty="0">
              <a:solidFill>
                <a:srgbClr val="002060"/>
              </a:solidFill>
              <a:latin typeface="David" pitchFamily="2" charset="-79"/>
              <a:cs typeface="David" pitchFamily="2" charset="-79"/>
            </a:endParaRPr>
          </a:p>
          <a:p>
            <a:pPr lvl="0"/>
            <a:r>
              <a:rPr lang="he-IL" sz="2400" dirty="0">
                <a:solidFill>
                  <a:srgbClr val="002060"/>
                </a:solidFill>
                <a:latin typeface="David" pitchFamily="2" charset="-79"/>
                <a:cs typeface="David" pitchFamily="2" charset="-79"/>
                <a:hlinkClick r:id="rId2"/>
              </a:rPr>
              <a:t>דוגמה לדיווח</a:t>
            </a:r>
            <a:endParaRPr lang="he-IL" sz="2400" dirty="0">
              <a:solidFill>
                <a:srgbClr val="002060"/>
              </a:solidFill>
              <a:latin typeface="David" pitchFamily="2" charset="-79"/>
              <a:cs typeface="David" pitchFamily="2" charset="-79"/>
            </a:endParaRPr>
          </a:p>
          <a:p>
            <a:pPr lvl="0"/>
            <a:r>
              <a:rPr lang="he-IL" sz="2400" dirty="0">
                <a:solidFill>
                  <a:srgbClr val="002060"/>
                </a:solidFill>
                <a:latin typeface="David" pitchFamily="2" charset="-79"/>
                <a:cs typeface="David" pitchFamily="2" charset="-79"/>
                <a:hlinkClick r:id="rId3"/>
              </a:rPr>
              <a:t>לינק לדיווח</a:t>
            </a:r>
            <a:endParaRPr lang="he-IL" sz="2400" dirty="0">
              <a:solidFill>
                <a:srgbClr val="002060"/>
              </a:solidFill>
              <a:latin typeface="David" pitchFamily="2" charset="-79"/>
              <a:cs typeface="David" pitchFamily="2" charset="-79"/>
            </a:endParaRPr>
          </a:p>
          <a:p>
            <a:pPr marL="0" lvl="0" indent="0">
              <a:buNone/>
            </a:pPr>
            <a:endParaRPr lang="en-IL" sz="24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דיווחים</a:t>
            </a:r>
          </a:p>
        </p:txBody>
      </p:sp>
      <p:pic>
        <p:nvPicPr>
          <p:cNvPr id="7" name="תמונה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Tree>
    <p:extLst>
      <p:ext uri="{BB962C8B-B14F-4D97-AF65-F5344CB8AC3E}">
        <p14:creationId xmlns:p14="http://schemas.microsoft.com/office/powerpoint/2010/main" val="8069467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pPr>
              <a:buClr>
                <a:srgbClr val="0070C0"/>
              </a:buClr>
            </a:pPr>
            <a:r>
              <a:rPr lang="en-GB" sz="2400" dirty="0">
                <a:latin typeface="David" panose="020E0502060401010101" pitchFamily="34" charset="-79"/>
                <a:cs typeface="David" panose="020E0502060401010101" pitchFamily="34" charset="-79"/>
                <a:hlinkClick r:id="rId2"/>
              </a:rPr>
              <a:t>Instagram</a:t>
            </a:r>
            <a:r>
              <a:rPr lang="he-IL" sz="2400" dirty="0">
                <a:latin typeface="David" panose="020E0502060401010101" pitchFamily="34" charset="-79"/>
                <a:cs typeface="David" panose="020E0502060401010101" pitchFamily="34" charset="-79"/>
              </a:rPr>
              <a:t> </a:t>
            </a:r>
            <a:r>
              <a:rPr lang="en-US" sz="2400" dirty="0" err="1">
                <a:latin typeface="David" panose="020E0502060401010101" pitchFamily="34" charset="-79"/>
                <a:cs typeface="David" panose="020E0502060401010101" pitchFamily="34" charset="-79"/>
              </a:rPr>
              <a:t>Ach_gadol</a:t>
            </a:r>
            <a:endParaRPr lang="en-IL" sz="2400" dirty="0">
              <a:latin typeface="David" panose="020E0502060401010101" pitchFamily="34" charset="-79"/>
              <a:cs typeface="David" panose="020E0502060401010101" pitchFamily="34" charset="-79"/>
            </a:endParaRPr>
          </a:p>
          <a:p>
            <a:pPr>
              <a:buClr>
                <a:srgbClr val="0070C0"/>
              </a:buClr>
            </a:pPr>
            <a:r>
              <a:rPr lang="he-IL" sz="2400" dirty="0">
                <a:latin typeface="David" panose="020E0502060401010101" pitchFamily="34" charset="-79"/>
                <a:cs typeface="David" panose="020E0502060401010101" pitchFamily="34" charset="-79"/>
                <a:hlinkClick r:id="rId3"/>
              </a:rPr>
              <a:t>פייסבוק שלנו </a:t>
            </a:r>
            <a:r>
              <a:rPr lang="he-IL" sz="2400" dirty="0">
                <a:latin typeface="David" panose="020E0502060401010101" pitchFamily="34" charset="-79"/>
                <a:cs typeface="David" panose="020E0502060401010101" pitchFamily="34" charset="-79"/>
              </a:rPr>
              <a:t>אח גדול</a:t>
            </a:r>
            <a:endParaRPr lang="en-IL" sz="2400" dirty="0">
              <a:latin typeface="David" panose="020E0502060401010101" pitchFamily="34" charset="-79"/>
              <a:cs typeface="David" panose="020E0502060401010101" pitchFamily="34" charset="-79"/>
            </a:endParaRPr>
          </a:p>
          <a:p>
            <a:pPr>
              <a:buClr>
                <a:srgbClr val="0070C0"/>
              </a:buClr>
            </a:pPr>
            <a:r>
              <a:rPr lang="he-IL" sz="2400" u="sng" dirty="0">
                <a:latin typeface="David" panose="020E0502060401010101" pitchFamily="34" charset="-79"/>
                <a:cs typeface="David" panose="020E0502060401010101" pitchFamily="34" charset="-79"/>
                <a:hlinkClick r:id="rId4"/>
              </a:rPr>
              <a:t>פייסבוק סגור למתנדבים</a:t>
            </a:r>
            <a:endParaRPr lang="en-IL" sz="2400" dirty="0">
              <a:latin typeface="David" panose="020E0502060401010101" pitchFamily="34" charset="-79"/>
              <a:cs typeface="David" panose="020E0502060401010101" pitchFamily="34" charset="-79"/>
            </a:endParaRPr>
          </a:p>
          <a:p>
            <a:pPr>
              <a:buClr>
                <a:srgbClr val="0070C0"/>
              </a:buClr>
            </a:pPr>
            <a:r>
              <a:rPr lang="he-IL" sz="2400" u="sng" dirty="0">
                <a:latin typeface="David" panose="020E0502060401010101" pitchFamily="34" charset="-79"/>
                <a:cs typeface="David" panose="020E0502060401010101" pitchFamily="34" charset="-79"/>
                <a:hlinkClick r:id="rId5"/>
              </a:rPr>
              <a:t>לינק רשום חייל לעמותה</a:t>
            </a:r>
            <a:endParaRPr lang="en-IL" sz="2400" dirty="0">
              <a:latin typeface="David" panose="020E0502060401010101" pitchFamily="34" charset="-79"/>
              <a:cs typeface="David" panose="020E0502060401010101" pitchFamily="34" charset="-79"/>
            </a:endParaRPr>
          </a:p>
          <a:p>
            <a:pPr>
              <a:buClr>
                <a:srgbClr val="0070C0"/>
              </a:buClr>
            </a:pPr>
            <a:r>
              <a:rPr lang="he-IL" sz="2400" u="sng" dirty="0">
                <a:latin typeface="David" panose="020E0502060401010101" pitchFamily="34" charset="-79"/>
                <a:cs typeface="David" panose="020E0502060401010101" pitchFamily="34" charset="-79"/>
                <a:hlinkClick r:id="rId6"/>
              </a:rPr>
              <a:t>תן ביס לינק למצגת</a:t>
            </a:r>
            <a:endParaRPr lang="en-IL" sz="2400" dirty="0">
              <a:latin typeface="David" panose="020E0502060401010101" pitchFamily="34" charset="-79"/>
              <a:cs typeface="David" panose="020E0502060401010101" pitchFamily="34" charset="-79"/>
            </a:endParaRPr>
          </a:p>
          <a:p>
            <a:pPr lvl="0"/>
            <a:endParaRPr lang="en-IL" sz="2400" dirty="0">
              <a:latin typeface="David" panose="020E0502060401010101" pitchFamily="34" charset="-79"/>
              <a:cs typeface="David" panose="020E0502060401010101" pitchFamily="34" charset="-79"/>
            </a:endParaRPr>
          </a:p>
          <a:p>
            <a:pPr lvl="0"/>
            <a:endParaRPr lang="en-IL" sz="24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a:p>
            <a:pPr marL="0" indent="0">
              <a:buNone/>
            </a:pPr>
            <a:endParaRPr lang="he-IL" sz="2400" dirty="0">
              <a:solidFill>
                <a:srgbClr val="002060"/>
              </a:solidFill>
              <a:latin typeface="David" pitchFamily="2" charset="-79"/>
              <a:cs typeface="David" pitchFamily="2" charset="-79"/>
            </a:endParaRPr>
          </a:p>
        </p:txBody>
      </p:sp>
      <p:sp>
        <p:nvSpPr>
          <p:cNvPr id="5" name="מלבן 4"/>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לינקים חשובים</a:t>
            </a:r>
          </a:p>
        </p:txBody>
      </p:sp>
      <p:pic>
        <p:nvPicPr>
          <p:cNvPr id="7" name="תמונה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736" y="107168"/>
            <a:ext cx="1486663" cy="1370127"/>
          </a:xfrm>
          <a:prstGeom prst="rect">
            <a:avLst/>
          </a:prstGeom>
        </p:spPr>
      </p:pic>
      <p:sp>
        <p:nvSpPr>
          <p:cNvPr id="2" name="Rectangle 1">
            <a:extLst>
              <a:ext uri="{FF2B5EF4-FFF2-40B4-BE49-F238E27FC236}">
                <a16:creationId xmlns:a16="http://schemas.microsoft.com/office/drawing/2014/main" id="{97CB36BB-C2FF-3F4E-ACA6-17B701EF2136}"/>
              </a:ext>
            </a:extLst>
          </p:cNvPr>
          <p:cNvSpPr/>
          <p:nvPr/>
        </p:nvSpPr>
        <p:spPr>
          <a:xfrm>
            <a:off x="2462784" y="4534806"/>
            <a:ext cx="6096000" cy="1200329"/>
          </a:xfrm>
          <a:prstGeom prst="rect">
            <a:avLst/>
          </a:prstGeom>
        </p:spPr>
        <p:txBody>
          <a:bodyPr>
            <a:spAutoFit/>
          </a:bodyPr>
          <a:lstStyle/>
          <a:p>
            <a:pPr algn="ctr" rtl="1"/>
            <a:r>
              <a:rPr lang="he-IL" b="1" dirty="0">
                <a:solidFill>
                  <a:schemeClr val="accent2"/>
                </a:solidFill>
                <a:latin typeface="David" panose="020E0502060401010101" pitchFamily="34" charset="-79"/>
                <a:cs typeface="David" panose="020E0502060401010101" pitchFamily="34" charset="-79"/>
              </a:rPr>
              <a:t>אני כאן לכל שאלה!</a:t>
            </a:r>
          </a:p>
          <a:p>
            <a:pPr algn="ctr" rtl="1"/>
            <a:r>
              <a:rPr lang="he-IL" b="1" dirty="0" err="1">
                <a:solidFill>
                  <a:schemeClr val="accent2"/>
                </a:solidFill>
                <a:latin typeface="David" panose="020E0502060401010101" pitchFamily="34" charset="-79"/>
                <a:cs typeface="David" panose="020E0502060401010101" pitchFamily="34" charset="-79"/>
              </a:rPr>
              <a:t>קסניה</a:t>
            </a:r>
            <a:r>
              <a:rPr lang="he-IL" b="1" dirty="0">
                <a:solidFill>
                  <a:schemeClr val="accent2"/>
                </a:solidFill>
                <a:latin typeface="David" panose="020E0502060401010101" pitchFamily="34" charset="-79"/>
                <a:cs typeface="David" panose="020E0502060401010101" pitchFamily="34" charset="-79"/>
              </a:rPr>
              <a:t> </a:t>
            </a:r>
          </a:p>
          <a:p>
            <a:pPr algn="ctr" rtl="1"/>
            <a:r>
              <a:rPr lang="he-IL" b="1" dirty="0">
                <a:solidFill>
                  <a:schemeClr val="accent2"/>
                </a:solidFill>
                <a:latin typeface="David" panose="020E0502060401010101" pitchFamily="34" charset="-79"/>
                <a:cs typeface="David" panose="020E0502060401010101" pitchFamily="34" charset="-79"/>
              </a:rPr>
              <a:t>0522652924</a:t>
            </a:r>
          </a:p>
          <a:p>
            <a:pPr algn="ctr" rtl="1"/>
            <a:r>
              <a:rPr lang="en-IL" b="1" dirty="0">
                <a:solidFill>
                  <a:schemeClr val="accent2"/>
                </a:solidFill>
                <a:latin typeface="David" panose="020E0502060401010101" pitchFamily="34" charset="-79"/>
                <a:cs typeface="David" panose="020E0502060401010101" pitchFamily="34" charset="-79"/>
              </a:rPr>
              <a:t>ksenia@achgadol.org</a:t>
            </a:r>
          </a:p>
        </p:txBody>
      </p:sp>
    </p:spTree>
    <p:extLst>
      <p:ext uri="{BB962C8B-B14F-4D97-AF65-F5344CB8AC3E}">
        <p14:creationId xmlns:p14="http://schemas.microsoft.com/office/powerpoint/2010/main" val="15114826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72736" y="287632"/>
            <a:ext cx="9656480" cy="633915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endParaRPr lang="he-IL" sz="2000" dirty="0">
              <a:solidFill>
                <a:srgbClr val="002060"/>
              </a:solidFill>
              <a:latin typeface="David" pitchFamily="2" charset="-79"/>
              <a:cs typeface="David" pitchFamily="2" charset="-79"/>
            </a:endParaRPr>
          </a:p>
          <a:p>
            <a:pPr marL="0" lvl="0" indent="0">
              <a:buNone/>
            </a:pPr>
            <a:endParaRPr lang="he-IL"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a:p>
            <a:endParaRPr lang="he-IL" sz="2400" dirty="0">
              <a:solidFill>
                <a:srgbClr val="002060"/>
              </a:solidFill>
              <a:latin typeface="David" pitchFamily="2" charset="-79"/>
              <a:cs typeface="David" pitchFamily="2" charset="-79"/>
            </a:endParaRPr>
          </a:p>
          <a:p>
            <a:pPr lvl="0">
              <a:lnSpc>
                <a:spcPct val="150000"/>
              </a:lnSpc>
            </a:pPr>
            <a:endParaRPr lang="en-US"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sp>
        <p:nvSpPr>
          <p:cNvPr id="2" name="מלבן 1"/>
          <p:cNvSpPr/>
          <p:nvPr/>
        </p:nvSpPr>
        <p:spPr>
          <a:xfrm>
            <a:off x="807593" y="1437036"/>
            <a:ext cx="9436608" cy="4233210"/>
          </a:xfrm>
          <a:prstGeom prst="rect">
            <a:avLst/>
          </a:prstGeom>
          <a:noFill/>
        </p:spPr>
        <p:txBody>
          <a:bodyPr wrap="square">
            <a:spAutoFit/>
          </a:bodyPr>
          <a:lstStyle/>
          <a:p>
            <a:pPr algn="ctr" rtl="1">
              <a:lnSpc>
                <a:spcPct val="107000"/>
              </a:lnSpc>
              <a:spcAft>
                <a:spcPts val="800"/>
              </a:spcAft>
            </a:pP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זוהי זכות להיות חלק</a:t>
            </a:r>
          </a:p>
          <a:p>
            <a:pPr algn="ctr" rtl="1">
              <a:lnSpc>
                <a:spcPct val="107000"/>
              </a:lnSpc>
              <a:spcAft>
                <a:spcPts val="800"/>
              </a:spcAft>
            </a:pP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ממשפחת "אח גדול"!</a:t>
            </a:r>
          </a:p>
          <a:p>
            <a:pPr algn="ctr" rtl="1">
              <a:lnSpc>
                <a:spcPct val="107000"/>
              </a:lnSpc>
              <a:spcAft>
                <a:spcPts val="800"/>
              </a:spcAft>
            </a:pPr>
            <a:b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br>
            <a:endParaRPr lang="en-US"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pic>
        <p:nvPicPr>
          <p:cNvPr id="8" name="תמונה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2421" y="3803890"/>
            <a:ext cx="2264411" cy="2086909"/>
          </a:xfrm>
          <a:prstGeom prst="rect">
            <a:avLst/>
          </a:prstGeom>
        </p:spPr>
      </p:pic>
    </p:spTree>
    <p:extLst>
      <p:ext uri="{BB962C8B-B14F-4D97-AF65-F5344CB8AC3E}">
        <p14:creationId xmlns:p14="http://schemas.microsoft.com/office/powerpoint/2010/main" val="252594355"/>
      </p:ext>
    </p:extLst>
  </p:cSld>
  <p:clrMapOvr>
    <a:masterClrMapping/>
  </p:clrMapOvr>
</p:sld>
</file>

<file path=ppt/theme/theme1.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7994</TotalTime>
  <Words>2981</Words>
  <Application>Microsoft Macintosh PowerPoint</Application>
  <PresentationFormat>Widescreen</PresentationFormat>
  <Paragraphs>439</Paragraphs>
  <Slides>45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Arial</vt:lpstr>
      <vt:lpstr>Calibri</vt:lpstr>
      <vt:lpstr>David</vt:lpstr>
      <vt:lpstr>Trebuchet MS</vt:lpstr>
      <vt:lpstr>Wingdings</vt:lpstr>
      <vt:lpstr>Wingdings 3</vt:lpstr>
      <vt:lpstr>פיאה</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IAF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לכ"א/פרט/ת"ש ורווחה/קמ"ד ת"ש חובה</dc:creator>
  <cp:lastModifiedBy>Elad Melkiman</cp:lastModifiedBy>
  <cp:revision>382</cp:revision>
  <dcterms:created xsi:type="dcterms:W3CDTF">2017-12-07T13:45:05Z</dcterms:created>
  <dcterms:modified xsi:type="dcterms:W3CDTF">2021-09-20T06:00:02Z</dcterms:modified>
</cp:coreProperties>
</file>