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8" r:id="rId2"/>
    <p:sldId id="347" r:id="rId3"/>
    <p:sldId id="348" r:id="rId4"/>
    <p:sldId id="305" r:id="rId5"/>
    <p:sldId id="333" r:id="rId6"/>
    <p:sldId id="334" r:id="rId7"/>
    <p:sldId id="335" r:id="rId8"/>
    <p:sldId id="336" r:id="rId9"/>
    <p:sldId id="337" r:id="rId10"/>
    <p:sldId id="338" r:id="rId11"/>
    <p:sldId id="339" r:id="rId12"/>
    <p:sldId id="340" r:id="rId13"/>
    <p:sldId id="341" r:id="rId14"/>
    <p:sldId id="342" r:id="rId15"/>
    <p:sldId id="343" r:id="rId16"/>
    <p:sldId id="344" r:id="rId17"/>
    <p:sldId id="345" r:id="rId18"/>
    <p:sldId id="346" r:id="rId19"/>
    <p:sldId id="350" r:id="rId20"/>
    <p:sldId id="351" r:id="rId21"/>
    <p:sldId id="352" r:id="rId22"/>
    <p:sldId id="34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8DC1"/>
    <a:srgbClr val="F103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020" autoAdjust="0"/>
    <p:restoredTop sz="94660"/>
  </p:normalViewPr>
  <p:slideViewPr>
    <p:cSldViewPr snapToGrid="0">
      <p:cViewPr varScale="1">
        <p:scale>
          <a:sx n="79" d="100"/>
          <a:sy n="79" d="100"/>
        </p:scale>
        <p:origin x="96"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dirty="0"/>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1A23486-A50B-4924-9D24-A939C1D7AFC9}" type="datetimeFigureOut">
              <a:rPr lang="he-IL" smtClean="0"/>
              <a:t>כ"ב/אב/תשע"ט</a:t>
            </a:fld>
            <a:endParaRPr lang="he-IL" dirty="0"/>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dirty="0"/>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dirty="0"/>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4AFAD90-00B0-4B81-9615-D241EC80D80D}" type="slidenum">
              <a:rPr lang="he-IL" smtClean="0"/>
              <a:t>‹#›</a:t>
            </a:fld>
            <a:endParaRPr lang="he-IL" dirty="0"/>
          </a:p>
        </p:txBody>
      </p:sp>
    </p:spTree>
    <p:extLst>
      <p:ext uri="{BB962C8B-B14F-4D97-AF65-F5344CB8AC3E}">
        <p14:creationId xmlns:p14="http://schemas.microsoft.com/office/powerpoint/2010/main" val="308435699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a:t>8/23/2019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a:pPr/>
              <a:t>8/23/2019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a:pPr/>
              <a:t>8/23/2019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a:pPr/>
              <a:t>8/23/2019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42A54C80-263E-416B-A8E0-580EDEADCBDC}" type="datetimeFigureOut">
              <a:rPr lang="en-US"/>
              <a:t>8/23/2019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dirty="0"/>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a:pPr/>
              <a:t>8/23/2019</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a:pPr/>
              <a:t>8/23/2019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hyperlink" Target="https://he.wikipedia.org/wiki/%D7%9E%D7%9B%D7%9C%D7%9C%D7%95%D7%AA_%D7%9E%D7%A7%D7%A6%D7%95%D7%A2%D7%99%D7%95%D7%AA_%D7%91%D7%99%D7%A9%D7%A8%D7%90%D7%9C" TargetMode="External"/><Relationship Id="rId3" Type="http://schemas.openxmlformats.org/officeDocument/2006/relationships/hyperlink" Target="https://he.wikipedia.org/wiki/%D7%90%D7%95%D7%A0%D7%99%D7%91%D7%A8%D7%A1%D7%99%D7%98%D7%90%D7%95%D7%AA_%D7%91%D7%99%D7%A9%D7%A8%D7%90%D7%9C" TargetMode="External"/><Relationship Id="rId7" Type="http://schemas.openxmlformats.org/officeDocument/2006/relationships/hyperlink" Target="https://he.wikipedia.org/wiki/%D7%9E%D7%9B%D7%9C%D7%9C%D7%95%D7%AA_%D7%90%D7%A7%D7%93%D7%9E%D7%99%D7%95%D7%AA_%D7%91%D7%99%D7%A9%D7%A8%D7%90%D7%9C" TargetMode="External"/><Relationship Id="rId2" Type="http://schemas.openxmlformats.org/officeDocument/2006/relationships/hyperlink" Target="https://he.wikipedia.org/wiki/%D7%9E%D7%95%D7%A1%D7%93_%D7%9C%D7%94%D7%A9%D7%9B%D7%9C%D7%94_%D7%92%D7%91%D7%95%D7%94%D7%94" TargetMode="External"/><Relationship Id="rId1" Type="http://schemas.openxmlformats.org/officeDocument/2006/relationships/slideLayout" Target="../slideLayouts/slideLayout2.xml"/><Relationship Id="rId6" Type="http://schemas.openxmlformats.org/officeDocument/2006/relationships/hyperlink" Target="https://he.wikipedia.org/wiki/%D7%AA%D7%95%D7%90%D7%A8_%D7%90%D7%A7%D7%93%D7%9E%D7%99" TargetMode="External"/><Relationship Id="rId5" Type="http://schemas.openxmlformats.org/officeDocument/2006/relationships/hyperlink" Target="https://he.wikipedia.org/wiki/%D7%94%D7%95%D7%A8%D7%90%D7%94" TargetMode="External"/><Relationship Id="rId4" Type="http://schemas.openxmlformats.org/officeDocument/2006/relationships/hyperlink" Target="https://he.wikipedia.org/wiki/%D7%9E%D7%97%D7%A7%D7%A8" TargetMode="External"/><Relationship Id="rId9"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https://he.wikipedia.org/wiki/OECD" TargetMode="External"/><Relationship Id="rId2" Type="http://schemas.openxmlformats.org/officeDocument/2006/relationships/hyperlink" Target="https://he.wikipedia.org/wiki/%D7%94%D7%9E%D7%95%D7%A2%D7%A6%D7%94_%D7%9C%D7%94%D7%A9%D7%9B%D7%9C%D7%94_%D7%92%D7%91%D7%95%D7%94%D7%94"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www.milgapo.co.il/" TargetMode="External"/><Relationship Id="rId4" Type="http://schemas.openxmlformats.org/officeDocument/2006/relationships/hyperlink" Target="https://he.wikipedia.org/wiki/%D7%A9%D7%9B%D7%A8_%D7%9C%D7%99%D7%9E%D7%95%D7%93"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archive.moia.gov.il/Hebrew/Subjects/AcademicStudies/ktovotVetelefonim/Pages/machozHaifa.aspx" TargetMode="External"/><Relationship Id="rId2" Type="http://schemas.openxmlformats.org/officeDocument/2006/relationships/hyperlink" Target="http://archive.moia.gov.il/Hebrew/Subjects/AcademicStudies/ktovotVetelefonim/Pages/machozBeerSheva.aspx"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archive.moia.gov.il/Hebrew/Subjects/AcademicStudies/ktovotVetelefonim/Pages/machozTelAviv.aspx" TargetMode="External"/><Relationship Id="rId4" Type="http://schemas.openxmlformats.org/officeDocument/2006/relationships/hyperlink" Target="http://archive.moia.gov.il/Hebrew/Subjects/AcademicStudies/ktovotVetelefonim/Pages/machozYerushalaim.aspx"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archive.moia.gov.il/Hebrew/Subjects/Eligibility/Pages/default.aspx"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fidfimpact.org/impact/"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heseg.co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hachvana.mod.gov.il/education/Pages/mml%40mod.gov.il" TargetMode="External"/><Relationship Id="rId2" Type="http://schemas.openxmlformats.org/officeDocument/2006/relationships/hyperlink" Target="https://www.hachvana.mod.gov.il/org.malan.usc.ui/Login"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hachvana.mod.gov.il/"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4304" y="2109217"/>
            <a:ext cx="10502900" cy="1569660"/>
          </a:xfrm>
          <a:prstGeom prst="rect">
            <a:avLst/>
          </a:prstGeom>
          <a:noFill/>
        </p:spPr>
        <p:txBody>
          <a:bodyPr wrap="square" rtlCol="1">
            <a:spAutoFit/>
          </a:bodyPr>
          <a:lstStyle/>
          <a:p>
            <a:pPr algn="ctr"/>
            <a:r>
              <a:rPr lang="he-IL" sz="96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לימודים ומלגות</a:t>
            </a:r>
            <a:endParaRPr lang="he-IL" sz="9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776" y="154005"/>
            <a:ext cx="1989223" cy="1833292"/>
          </a:xfrm>
          <a:prstGeom prst="rect">
            <a:avLst/>
          </a:prstGeom>
        </p:spPr>
      </p:pic>
      <p:pic>
        <p:nvPicPr>
          <p:cNvPr id="9" name="תמונה 8"/>
          <p:cNvPicPr>
            <a:picLocks noChangeAspect="1"/>
          </p:cNvPicPr>
          <p:nvPr/>
        </p:nvPicPr>
        <p:blipFill>
          <a:blip r:embed="rId3"/>
          <a:stretch>
            <a:fillRect/>
          </a:stretch>
        </p:blipFill>
        <p:spPr>
          <a:xfrm>
            <a:off x="4405121" y="3998976"/>
            <a:ext cx="2966563" cy="2081022"/>
          </a:xfrm>
          <a:prstGeom prst="rect">
            <a:avLst/>
          </a:prstGeom>
        </p:spPr>
      </p:pic>
    </p:spTree>
    <p:extLst>
      <p:ext uri="{BB962C8B-B14F-4D97-AF65-F5344CB8AC3E}">
        <p14:creationId xmlns:p14="http://schemas.microsoft.com/office/powerpoint/2010/main" val="19296828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437240" y="385168"/>
            <a:ext cx="965648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r>
              <a:rPr lang="en-US" sz="2400" dirty="0">
                <a:solidFill>
                  <a:srgbClr val="002060"/>
                </a:solidFill>
                <a:latin typeface="David" pitchFamily="2" charset="-79"/>
                <a:cs typeface="David" pitchFamily="2" charset="-79"/>
              </a:rPr>
              <a:t/>
            </a:r>
            <a:br>
              <a:rPr lang="en-US" sz="2400" dirty="0">
                <a:solidFill>
                  <a:srgbClr val="002060"/>
                </a:solidFill>
                <a:latin typeface="David" pitchFamily="2" charset="-79"/>
                <a:cs typeface="David" pitchFamily="2" charset="-79"/>
              </a:rPr>
            </a:br>
            <a:endParaRPr lang="he-IL" sz="2600" i="1" dirty="0" smtClean="0">
              <a:solidFill>
                <a:srgbClr val="002060"/>
              </a:solidFill>
              <a:latin typeface="David" pitchFamily="2" charset="-79"/>
              <a:cs typeface="David" pitchFamily="2" charset="-79"/>
            </a:endParaRPr>
          </a:p>
          <a:p>
            <a:r>
              <a:rPr lang="he-IL" sz="2400" dirty="0" smtClean="0">
                <a:solidFill>
                  <a:srgbClr val="002060"/>
                </a:solidFill>
                <a:latin typeface="David" pitchFamily="2" charset="-79"/>
                <a:cs typeface="David" pitchFamily="2" charset="-79"/>
              </a:rPr>
              <a:t>לימודים גבוהים באקדמיה (אוניברסיטה, מכללה) מהווים שלב משמעותי בהשתלבות של החיילים המשוחררים בחברה הישראלית ובתחושת המסוגלות של כל צעיר וצעירה.</a:t>
            </a:r>
          </a:p>
          <a:p>
            <a:pPr marL="0" indent="0" algn="ctr">
              <a:buNone/>
            </a:pPr>
            <a:r>
              <a:rPr lang="he-IL" sz="2600" b="1" dirty="0" smtClean="0">
                <a:solidFill>
                  <a:srgbClr val="002060"/>
                </a:solidFill>
                <a:latin typeface="David" pitchFamily="2" charset="-79"/>
                <a:cs typeface="David" pitchFamily="2" charset="-79"/>
                <a:hlinkClick r:id="rId2" tooltip="מוסד להשכלה גבוהה"/>
              </a:rPr>
              <a:t>מוסדות </a:t>
            </a:r>
            <a:r>
              <a:rPr lang="he-IL" sz="2600" b="1" dirty="0">
                <a:solidFill>
                  <a:srgbClr val="002060"/>
                </a:solidFill>
                <a:latin typeface="David" pitchFamily="2" charset="-79"/>
                <a:cs typeface="David" pitchFamily="2" charset="-79"/>
                <a:hlinkClick r:id="rId2" tooltip="מוסד להשכלה גבוהה"/>
              </a:rPr>
              <a:t>להשכלה גבוהה</a:t>
            </a:r>
            <a:r>
              <a:rPr lang="he-IL" sz="2600" b="1" dirty="0">
                <a:solidFill>
                  <a:srgbClr val="002060"/>
                </a:solidFill>
                <a:latin typeface="David" pitchFamily="2" charset="-79"/>
                <a:cs typeface="David" pitchFamily="2" charset="-79"/>
              </a:rPr>
              <a:t> בישראל פועלים ברבדים אחדים:</a:t>
            </a:r>
          </a:p>
          <a:p>
            <a:r>
              <a:rPr lang="he-IL" sz="2400" dirty="0">
                <a:solidFill>
                  <a:srgbClr val="002060"/>
                </a:solidFill>
                <a:latin typeface="David" pitchFamily="2" charset="-79"/>
                <a:cs typeface="David" pitchFamily="2" charset="-79"/>
                <a:hlinkClick r:id="rId3" tooltip="אוניברסיטאות בישראל"/>
              </a:rPr>
              <a:t>אוניברסיטאות</a:t>
            </a:r>
            <a:r>
              <a:rPr lang="he-IL" sz="2400" dirty="0">
                <a:solidFill>
                  <a:srgbClr val="002060"/>
                </a:solidFill>
                <a:latin typeface="David" pitchFamily="2" charset="-79"/>
                <a:cs typeface="David" pitchFamily="2" charset="-79"/>
              </a:rPr>
              <a:t>, שבהן עוסקים ב</a:t>
            </a:r>
            <a:r>
              <a:rPr lang="he-IL" sz="2400" dirty="0">
                <a:solidFill>
                  <a:srgbClr val="002060"/>
                </a:solidFill>
                <a:latin typeface="David" pitchFamily="2" charset="-79"/>
                <a:cs typeface="David" pitchFamily="2" charset="-79"/>
                <a:hlinkClick r:id="rId4" tooltip="מחקר"/>
              </a:rPr>
              <a:t>מחקר</a:t>
            </a:r>
            <a:r>
              <a:rPr lang="he-IL" sz="2400" dirty="0">
                <a:solidFill>
                  <a:srgbClr val="002060"/>
                </a:solidFill>
                <a:latin typeface="David" pitchFamily="2" charset="-79"/>
                <a:cs typeface="David" pitchFamily="2" charset="-79"/>
              </a:rPr>
              <a:t> וב</a:t>
            </a:r>
            <a:r>
              <a:rPr lang="he-IL" sz="2400" dirty="0">
                <a:solidFill>
                  <a:srgbClr val="002060"/>
                </a:solidFill>
                <a:latin typeface="David" pitchFamily="2" charset="-79"/>
                <a:cs typeface="David" pitchFamily="2" charset="-79"/>
                <a:hlinkClick r:id="rId5" tooltip="הוראה"/>
              </a:rPr>
              <a:t>הוראה</a:t>
            </a:r>
            <a:r>
              <a:rPr lang="he-IL" sz="2400" dirty="0">
                <a:solidFill>
                  <a:srgbClr val="002060"/>
                </a:solidFill>
                <a:latin typeface="David" pitchFamily="2" charset="-79"/>
                <a:cs typeface="David" pitchFamily="2" charset="-79"/>
              </a:rPr>
              <a:t> לכל </a:t>
            </a:r>
            <a:r>
              <a:rPr lang="he-IL" sz="2400" dirty="0">
                <a:solidFill>
                  <a:srgbClr val="002060"/>
                </a:solidFill>
                <a:latin typeface="David" pitchFamily="2" charset="-79"/>
                <a:cs typeface="David" pitchFamily="2" charset="-79"/>
                <a:hlinkClick r:id="rId6" tooltip="תואר אקדמי"/>
              </a:rPr>
              <a:t>התארים האקדמיים</a:t>
            </a:r>
            <a:r>
              <a:rPr lang="he-IL" sz="2400" dirty="0">
                <a:solidFill>
                  <a:srgbClr val="002060"/>
                </a:solidFill>
                <a:latin typeface="David" pitchFamily="2" charset="-79"/>
                <a:cs typeface="David" pitchFamily="2" charset="-79"/>
              </a:rPr>
              <a:t>, במגוון רחב מאוד של תחומים.</a:t>
            </a:r>
          </a:p>
          <a:p>
            <a:r>
              <a:rPr lang="he-IL" sz="2400" dirty="0">
                <a:solidFill>
                  <a:srgbClr val="002060"/>
                </a:solidFill>
                <a:latin typeface="David" pitchFamily="2" charset="-79"/>
                <a:cs typeface="David" pitchFamily="2" charset="-79"/>
                <a:hlinkClick r:id="rId7" tooltip="מכללות אקדמיות בישראל"/>
              </a:rPr>
              <a:t>מכללות אקדמיות</a:t>
            </a:r>
            <a:r>
              <a:rPr lang="he-IL" sz="2400" dirty="0">
                <a:solidFill>
                  <a:srgbClr val="002060"/>
                </a:solidFill>
                <a:latin typeface="David" pitchFamily="2" charset="-79"/>
                <a:cs typeface="David" pitchFamily="2" charset="-79"/>
              </a:rPr>
              <a:t>, העוסקות בהוראה למגוון מצומצם יותר של תחומים, בדגש על מקצועות ממוקדים, ומעניקות רק תואר ראשון או שני.</a:t>
            </a:r>
          </a:p>
          <a:p>
            <a:r>
              <a:rPr lang="he-IL" sz="2400" dirty="0">
                <a:solidFill>
                  <a:srgbClr val="002060"/>
                </a:solidFill>
                <a:latin typeface="David" pitchFamily="2" charset="-79"/>
                <a:cs typeface="David" pitchFamily="2" charset="-79"/>
                <a:hlinkClick r:id="rId8" tooltip="מכללות מקצועיות בישראל"/>
              </a:rPr>
              <a:t>מכללות מקצועיות</a:t>
            </a:r>
            <a:r>
              <a:rPr lang="he-IL" sz="2400" dirty="0">
                <a:solidFill>
                  <a:srgbClr val="002060"/>
                </a:solidFill>
                <a:latin typeface="David" pitchFamily="2" charset="-79"/>
                <a:cs typeface="David" pitchFamily="2" charset="-79"/>
              </a:rPr>
              <a:t>, המעניקות הכשרה והסמכה במקצועות מסוימים, ללא מתן תואר אקדמי.</a:t>
            </a:r>
          </a:p>
          <a:p>
            <a:r>
              <a:rPr lang="he-IL" sz="2400" dirty="0">
                <a:solidFill>
                  <a:srgbClr val="002060"/>
                </a:solidFill>
                <a:latin typeface="David" pitchFamily="2" charset="-79"/>
                <a:cs typeface="David" pitchFamily="2" charset="-79"/>
              </a:rPr>
              <a:t>שלוחות של אוניברסיטאות זרות הפועלות בישראל.</a:t>
            </a:r>
          </a:p>
          <a:p>
            <a:endParaRPr lang="en-US"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השכלה גבוהה</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Tree>
    <p:extLst>
      <p:ext uri="{BB962C8B-B14F-4D97-AF65-F5344CB8AC3E}">
        <p14:creationId xmlns:p14="http://schemas.microsoft.com/office/powerpoint/2010/main" val="18376815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437240" y="385168"/>
            <a:ext cx="965648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r>
              <a:rPr lang="en-US" sz="2400" dirty="0">
                <a:solidFill>
                  <a:srgbClr val="002060"/>
                </a:solidFill>
                <a:latin typeface="David" pitchFamily="2" charset="-79"/>
                <a:cs typeface="David" pitchFamily="2" charset="-79"/>
              </a:rPr>
              <a:t/>
            </a:r>
            <a:br>
              <a:rPr lang="en-US" sz="2400" dirty="0">
                <a:solidFill>
                  <a:srgbClr val="002060"/>
                </a:solidFill>
                <a:latin typeface="David" pitchFamily="2" charset="-79"/>
                <a:cs typeface="David" pitchFamily="2" charset="-79"/>
              </a:rPr>
            </a:br>
            <a:endParaRPr lang="he-IL" sz="2600" i="1" dirty="0" smtClean="0">
              <a:solidFill>
                <a:srgbClr val="002060"/>
              </a:solidFill>
              <a:latin typeface="David" pitchFamily="2" charset="-79"/>
              <a:cs typeface="David" pitchFamily="2" charset="-79"/>
            </a:endParaRPr>
          </a:p>
          <a:p>
            <a:r>
              <a:rPr lang="he-IL" sz="2400" dirty="0" smtClean="0">
                <a:solidFill>
                  <a:srgbClr val="002060"/>
                </a:solidFill>
                <a:latin typeface="David" pitchFamily="2" charset="-79"/>
                <a:cs typeface="David" pitchFamily="2" charset="-79"/>
              </a:rPr>
              <a:t>ההכרה </a:t>
            </a:r>
            <a:r>
              <a:rPr lang="he-IL" sz="2400" dirty="0">
                <a:solidFill>
                  <a:srgbClr val="002060"/>
                </a:solidFill>
                <a:latin typeface="David" pitchFamily="2" charset="-79"/>
                <a:cs typeface="David" pitchFamily="2" charset="-79"/>
              </a:rPr>
              <a:t>במוסד כאוניברסיטה או כמכללה אקדמית היא בסמכותה של </a:t>
            </a:r>
            <a:r>
              <a:rPr lang="he-IL" sz="2400" dirty="0">
                <a:solidFill>
                  <a:srgbClr val="002060"/>
                </a:solidFill>
                <a:latin typeface="David" pitchFamily="2" charset="-79"/>
                <a:cs typeface="David" pitchFamily="2" charset="-79"/>
                <a:hlinkClick r:id="rId2" tooltip="המועצה להשכלה גבוהה"/>
              </a:rPr>
              <a:t>המועצה להשכלה גבוהה</a:t>
            </a:r>
            <a:r>
              <a:rPr lang="he-IL" sz="2400" dirty="0">
                <a:solidFill>
                  <a:srgbClr val="002060"/>
                </a:solidFill>
                <a:latin typeface="David" pitchFamily="2" charset="-79"/>
                <a:cs typeface="David" pitchFamily="2" charset="-79"/>
              </a:rPr>
              <a:t>, ופתיחתו של מוסד כזה מצריכה היתר של המועצה</a:t>
            </a:r>
            <a:r>
              <a:rPr lang="he-IL" sz="2400" dirty="0" smtClean="0">
                <a:solidFill>
                  <a:srgbClr val="002060"/>
                </a:solidFill>
                <a:latin typeface="David" pitchFamily="2" charset="-79"/>
                <a:cs typeface="David" pitchFamily="2" charset="-79"/>
              </a:rPr>
              <a:t>.</a:t>
            </a:r>
          </a:p>
          <a:p>
            <a:r>
              <a:rPr lang="he-IL" sz="2400" dirty="0">
                <a:solidFill>
                  <a:srgbClr val="002060"/>
                </a:solidFill>
                <a:latin typeface="David" pitchFamily="2" charset="-79"/>
                <a:cs typeface="David" pitchFamily="2" charset="-79"/>
              </a:rPr>
              <a:t>על פי סקר של ה-</a:t>
            </a:r>
            <a:r>
              <a:rPr lang="en-US" sz="2400" dirty="0">
                <a:solidFill>
                  <a:srgbClr val="002060"/>
                </a:solidFill>
                <a:latin typeface="David" pitchFamily="2" charset="-79"/>
                <a:cs typeface="David" pitchFamily="2" charset="-79"/>
                <a:hlinkClick r:id="rId3" tooltip="OECD"/>
              </a:rPr>
              <a:t>OECD</a:t>
            </a:r>
            <a:r>
              <a:rPr lang="he-IL" sz="2400" dirty="0">
                <a:solidFill>
                  <a:srgbClr val="002060"/>
                </a:solidFill>
                <a:latin typeface="David" pitchFamily="2" charset="-79"/>
                <a:cs typeface="David" pitchFamily="2" charset="-79"/>
              </a:rPr>
              <a:t> שנערך בשנת 2012, ישראל היא המדינה השנייה בעולם במדד המדינות המשכילות, ובה 46% בעלי תואר אקדמי, אך גם אחוזי הפרישה של סטודנטים בישראל לפני תום הלימודים הם מהגבוהים בעולם.</a:t>
            </a:r>
          </a:p>
          <a:p>
            <a:pPr marL="0" indent="0">
              <a:buNone/>
            </a:pPr>
            <a:endParaRPr lang="he-IL" sz="2400"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מרבית המוסדות להשכלה גבוהה בישראל זוכים להשתתפות ממשלתית בתקציבן. במוסדות שאינם זוכים לתמיכה ממשלתית </a:t>
            </a:r>
            <a:r>
              <a:rPr lang="he-IL" sz="2400" dirty="0">
                <a:solidFill>
                  <a:srgbClr val="002060"/>
                </a:solidFill>
                <a:latin typeface="David" pitchFamily="2" charset="-79"/>
                <a:cs typeface="David" pitchFamily="2" charset="-79"/>
                <a:hlinkClick r:id="rId4" tooltip="שכר לימוד"/>
              </a:rPr>
              <a:t>שכר הלימוד</a:t>
            </a:r>
            <a:r>
              <a:rPr lang="he-IL" sz="2400" dirty="0">
                <a:solidFill>
                  <a:srgbClr val="002060"/>
                </a:solidFill>
                <a:latin typeface="David" pitchFamily="2" charset="-79"/>
                <a:cs typeface="David" pitchFamily="2" charset="-79"/>
              </a:rPr>
              <a:t> גבוה יחסית</a:t>
            </a:r>
            <a:r>
              <a:rPr lang="he-IL" sz="2400" dirty="0" smtClean="0">
                <a:solidFill>
                  <a:srgbClr val="002060"/>
                </a:solidFill>
                <a:latin typeface="David" pitchFamily="2" charset="-79"/>
                <a:cs typeface="David" pitchFamily="2" charset="-79"/>
              </a:rPr>
              <a:t>.</a:t>
            </a:r>
          </a:p>
          <a:p>
            <a:r>
              <a:rPr lang="he-IL" sz="2400" dirty="0" smtClean="0">
                <a:solidFill>
                  <a:srgbClr val="002060"/>
                </a:solidFill>
                <a:latin typeface="David" pitchFamily="2" charset="-79"/>
                <a:cs typeface="David" pitchFamily="2" charset="-79"/>
              </a:rPr>
              <a:t>כדי לעמוד בהוצאות, מומלץ להגיש בקשה למלגת לימודים. בשקפים הבאים נציג לכם </a:t>
            </a:r>
            <a:r>
              <a:rPr lang="he-IL" sz="2400" dirty="0" smtClean="0">
                <a:solidFill>
                  <a:srgbClr val="002060"/>
                </a:solidFill>
                <a:latin typeface="David" pitchFamily="2" charset="-79"/>
                <a:cs typeface="David" pitchFamily="2" charset="-79"/>
              </a:rPr>
              <a:t>4 </a:t>
            </a:r>
            <a:r>
              <a:rPr lang="he-IL" sz="2400" dirty="0" smtClean="0">
                <a:solidFill>
                  <a:srgbClr val="002060"/>
                </a:solidFill>
                <a:latin typeface="David" pitchFamily="2" charset="-79"/>
                <a:cs typeface="David" pitchFamily="2" charset="-79"/>
              </a:rPr>
              <a:t>מלגות בולטות (שח"ק, אימפקט, </a:t>
            </a:r>
            <a:r>
              <a:rPr lang="he-IL" sz="2400" dirty="0" smtClean="0">
                <a:solidFill>
                  <a:srgbClr val="002060"/>
                </a:solidFill>
                <a:latin typeface="David" pitchFamily="2" charset="-79"/>
                <a:cs typeface="David" pitchFamily="2" charset="-79"/>
              </a:rPr>
              <a:t>הישג וממדים ללימודים).</a:t>
            </a:r>
          </a:p>
          <a:p>
            <a:r>
              <a:rPr lang="he-IL" sz="2400" dirty="0" smtClean="0">
                <a:solidFill>
                  <a:srgbClr val="002060"/>
                </a:solidFill>
                <a:latin typeface="David" pitchFamily="2" charset="-79"/>
                <a:cs typeface="David" pitchFamily="2" charset="-79"/>
              </a:rPr>
              <a:t>מומלץ להיכנס לאתר </a:t>
            </a:r>
            <a:r>
              <a:rPr lang="he-IL" sz="2400" dirty="0" smtClean="0">
                <a:solidFill>
                  <a:srgbClr val="002060"/>
                </a:solidFill>
                <a:latin typeface="David" pitchFamily="2" charset="-79"/>
                <a:cs typeface="David" pitchFamily="2" charset="-79"/>
                <a:hlinkClick r:id="rId5"/>
              </a:rPr>
              <a:t>מלגה פה </a:t>
            </a:r>
            <a:r>
              <a:rPr lang="he-IL" sz="2400" dirty="0" smtClean="0">
                <a:solidFill>
                  <a:srgbClr val="002060"/>
                </a:solidFill>
                <a:latin typeface="David" pitchFamily="2" charset="-79"/>
                <a:cs typeface="David" pitchFamily="2" charset="-79"/>
              </a:rPr>
              <a:t>ולראות את כל מה שיש לתחום המלגות להציע</a:t>
            </a:r>
            <a:r>
              <a:rPr lang="he-IL" sz="2400" dirty="0" smtClean="0">
                <a:solidFill>
                  <a:srgbClr val="002060"/>
                </a:solidFill>
                <a:latin typeface="David" pitchFamily="2" charset="-79"/>
                <a:cs typeface="David" pitchFamily="2" charset="-79"/>
              </a:rPr>
              <a:t>  </a:t>
            </a:r>
            <a:endParaRPr lang="he-IL" sz="2400" dirty="0">
              <a:solidFill>
                <a:srgbClr val="002060"/>
              </a:solidFill>
              <a:latin typeface="David" pitchFamily="2" charset="-79"/>
              <a:cs typeface="David" pitchFamily="2" charset="-79"/>
            </a:endParaRPr>
          </a:p>
          <a:p>
            <a:endParaRPr lang="en-US"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השכלה גבוהה - כללי</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Tree>
    <p:extLst>
      <p:ext uri="{BB962C8B-B14F-4D97-AF65-F5344CB8AC3E}">
        <p14:creationId xmlns:p14="http://schemas.microsoft.com/office/powerpoint/2010/main" val="5472832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158496" y="385168"/>
            <a:ext cx="9935224"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r>
              <a:rPr lang="en-US" sz="2400" dirty="0">
                <a:solidFill>
                  <a:srgbClr val="002060"/>
                </a:solidFill>
                <a:latin typeface="David" pitchFamily="2" charset="-79"/>
                <a:cs typeface="David" pitchFamily="2" charset="-79"/>
              </a:rPr>
              <a:t/>
            </a:r>
            <a:br>
              <a:rPr lang="en-US" sz="2400" dirty="0">
                <a:solidFill>
                  <a:srgbClr val="002060"/>
                </a:solidFill>
                <a:latin typeface="David" pitchFamily="2" charset="-79"/>
                <a:cs typeface="David" pitchFamily="2" charset="-79"/>
              </a:rPr>
            </a:br>
            <a:endParaRPr lang="he-IL" sz="2600" i="1" dirty="0" smtClean="0">
              <a:solidFill>
                <a:srgbClr val="002060"/>
              </a:solidFill>
              <a:latin typeface="David" pitchFamily="2" charset="-79"/>
              <a:cs typeface="David" pitchFamily="2" charset="-79"/>
            </a:endParaRPr>
          </a:p>
          <a:p>
            <a:r>
              <a:rPr lang="he-IL" sz="2400" dirty="0" smtClean="0">
                <a:solidFill>
                  <a:srgbClr val="002060"/>
                </a:solidFill>
                <a:latin typeface="David" pitchFamily="2" charset="-79"/>
                <a:cs typeface="David" pitchFamily="2" charset="-79"/>
              </a:rPr>
              <a:t>פעילויות </a:t>
            </a:r>
            <a:r>
              <a:rPr lang="he-IL" sz="2400" dirty="0">
                <a:solidFill>
                  <a:srgbClr val="002060"/>
                </a:solidFill>
                <a:latin typeface="David" pitchFamily="2" charset="-79"/>
                <a:cs typeface="David" pitchFamily="2" charset="-79"/>
              </a:rPr>
              <a:t>שח"ק קיימות במגוון ארגונים המציעים אפשרויות נרחבות לפי תחומי העניין של הסטודנט, כגון: בתי ספר, מרכזי נוער, מתנ"סים, בתי חולים, בתי אבות, מרכזי חרום, ועוד</a:t>
            </a:r>
            <a:r>
              <a:rPr lang="en-US" sz="2400" dirty="0">
                <a:solidFill>
                  <a:srgbClr val="002060"/>
                </a:solidFill>
                <a:latin typeface="David" pitchFamily="2" charset="-79"/>
                <a:cs typeface="David" pitchFamily="2" charset="-79"/>
              </a:rPr>
              <a:t> </a:t>
            </a:r>
            <a:r>
              <a:rPr lang="en-US" sz="2400" dirty="0" smtClean="0">
                <a:solidFill>
                  <a:srgbClr val="002060"/>
                </a:solidFill>
                <a:latin typeface="David" pitchFamily="2" charset="-79"/>
                <a:cs typeface="David" pitchFamily="2" charset="-79"/>
              </a:rPr>
              <a:t>...</a:t>
            </a:r>
          </a:p>
          <a:p>
            <a:r>
              <a:rPr lang="he-IL" sz="2400" u="sng" dirty="0" smtClean="0">
                <a:solidFill>
                  <a:srgbClr val="002060"/>
                </a:solidFill>
                <a:latin typeface="David" pitchFamily="2" charset="-79"/>
                <a:cs typeface="David" pitchFamily="2" charset="-79"/>
              </a:rPr>
              <a:t>מתי </a:t>
            </a:r>
            <a:r>
              <a:rPr lang="he-IL" sz="2400" u="sng" dirty="0">
                <a:solidFill>
                  <a:srgbClr val="002060"/>
                </a:solidFill>
                <a:latin typeface="David" pitchFamily="2" charset="-79"/>
                <a:cs typeface="David" pitchFamily="2" charset="-79"/>
              </a:rPr>
              <a:t>אני צריך לבצע פעילות שח"ק</a:t>
            </a:r>
            <a:r>
              <a:rPr lang="en-US" sz="2400" u="sng" dirty="0" smtClean="0">
                <a:solidFill>
                  <a:srgbClr val="002060"/>
                </a:solidFill>
                <a:latin typeface="David" pitchFamily="2" charset="-79"/>
                <a:cs typeface="David" pitchFamily="2" charset="-79"/>
              </a:rPr>
              <a:t>?</a:t>
            </a:r>
            <a:endParaRPr lang="he-IL" sz="2400" dirty="0" smtClean="0">
              <a:solidFill>
                <a:srgbClr val="002060"/>
              </a:solidFill>
              <a:latin typeface="David" pitchFamily="2" charset="-79"/>
              <a:cs typeface="David" pitchFamily="2" charset="-79"/>
            </a:endParaRPr>
          </a:p>
          <a:p>
            <a:pPr lvl="1"/>
            <a:r>
              <a:rPr lang="he-IL" sz="2400" dirty="0" smtClean="0">
                <a:solidFill>
                  <a:srgbClr val="002060"/>
                </a:solidFill>
                <a:latin typeface="David" pitchFamily="2" charset="-79"/>
                <a:cs typeface="David" pitchFamily="2" charset="-79"/>
              </a:rPr>
              <a:t>ככלל, הפעילות במסגרת </a:t>
            </a:r>
            <a:r>
              <a:rPr lang="he-IL" sz="2400" dirty="0" err="1" smtClean="0">
                <a:solidFill>
                  <a:srgbClr val="002060"/>
                </a:solidFill>
                <a:latin typeface="David" pitchFamily="2" charset="-79"/>
                <a:cs typeface="David" pitchFamily="2" charset="-79"/>
              </a:rPr>
              <a:t>תוכנית</a:t>
            </a:r>
            <a:r>
              <a:rPr lang="he-IL" sz="2400" dirty="0" smtClean="0">
                <a:solidFill>
                  <a:srgbClr val="002060"/>
                </a:solidFill>
                <a:latin typeface="David" pitchFamily="2" charset="-79"/>
                <a:cs typeface="David" pitchFamily="2" charset="-79"/>
              </a:rPr>
              <a:t> שח"ק נערכת בשנת הזכאות </a:t>
            </a:r>
            <a:r>
              <a:rPr lang="he-IL" sz="2400" dirty="0" smtClean="0">
                <a:solidFill>
                  <a:srgbClr val="002060"/>
                </a:solidFill>
                <a:latin typeface="David" pitchFamily="2" charset="-79"/>
                <a:cs typeface="David" pitchFamily="2" charset="-79"/>
              </a:rPr>
              <a:t>השנייה </a:t>
            </a:r>
            <a:r>
              <a:rPr lang="he-IL" sz="2400" dirty="0" smtClean="0">
                <a:solidFill>
                  <a:srgbClr val="002060"/>
                </a:solidFill>
                <a:latin typeface="David" pitchFamily="2" charset="-79"/>
                <a:cs typeface="David" pitchFamily="2" charset="-79"/>
              </a:rPr>
              <a:t>של הסטודנט. </a:t>
            </a:r>
          </a:p>
          <a:p>
            <a:pPr lvl="1"/>
            <a:r>
              <a:rPr lang="he-IL" sz="2400" dirty="0" smtClean="0">
                <a:solidFill>
                  <a:srgbClr val="002060"/>
                </a:solidFill>
                <a:latin typeface="David" pitchFamily="2" charset="-79"/>
                <a:cs typeface="David" pitchFamily="2" charset="-79"/>
              </a:rPr>
              <a:t>סטודנט </a:t>
            </a:r>
            <a:r>
              <a:rPr lang="he-IL" sz="2400" dirty="0">
                <a:solidFill>
                  <a:srgbClr val="002060"/>
                </a:solidFill>
                <a:latin typeface="David" pitchFamily="2" charset="-79"/>
                <a:cs typeface="David" pitchFamily="2" charset="-79"/>
              </a:rPr>
              <a:t>הזכאי ליותר משלוש שנות סיוע או לשכר לימוד מוגדל, יבצע שח"ק גם בשנים אלו, בהתאם לנהלים</a:t>
            </a:r>
            <a:r>
              <a:rPr lang="en-US" sz="2400" dirty="0">
                <a:solidFill>
                  <a:srgbClr val="002060"/>
                </a:solidFill>
                <a:latin typeface="David" pitchFamily="2" charset="-79"/>
                <a:cs typeface="David" pitchFamily="2" charset="-79"/>
              </a:rPr>
              <a:t>.</a:t>
            </a:r>
          </a:p>
          <a:p>
            <a:pPr lvl="1"/>
            <a:r>
              <a:rPr lang="he-IL" sz="2400" dirty="0">
                <a:solidFill>
                  <a:srgbClr val="002060"/>
                </a:solidFill>
                <a:latin typeface="David" pitchFamily="2" charset="-79"/>
                <a:cs typeface="David" pitchFamily="2" charset="-79"/>
              </a:rPr>
              <a:t>היקף הסיוע הנדרש הינו </a:t>
            </a:r>
            <a:r>
              <a:rPr lang="en-US" sz="2400" dirty="0">
                <a:solidFill>
                  <a:srgbClr val="002060"/>
                </a:solidFill>
                <a:latin typeface="David" pitchFamily="2" charset="-79"/>
                <a:cs typeface="David" pitchFamily="2" charset="-79"/>
              </a:rPr>
              <a:t>120 </a:t>
            </a:r>
            <a:r>
              <a:rPr lang="he-IL" sz="2400" dirty="0" smtClean="0">
                <a:solidFill>
                  <a:srgbClr val="002060"/>
                </a:solidFill>
                <a:latin typeface="David" pitchFamily="2" charset="-79"/>
                <a:cs typeface="David" pitchFamily="2" charset="-79"/>
              </a:rPr>
              <a:t> שעות</a:t>
            </a:r>
            <a:r>
              <a:rPr lang="he-IL" sz="2400" dirty="0">
                <a:solidFill>
                  <a:srgbClr val="002060"/>
                </a:solidFill>
                <a:latin typeface="David" pitchFamily="2" charset="-79"/>
                <a:cs typeface="David" pitchFamily="2" charset="-79"/>
              </a:rPr>
              <a:t> התנדבות בכל שנה (ותלוי בהיקף קבלת שכר הלימוד המשולם על ידי </a:t>
            </a:r>
            <a:r>
              <a:rPr lang="he-IL" sz="2400" dirty="0" smtClean="0">
                <a:solidFill>
                  <a:srgbClr val="002060"/>
                </a:solidFill>
                <a:latin typeface="David" pitchFamily="2" charset="-79"/>
                <a:cs typeface="David" pitchFamily="2" charset="-79"/>
              </a:rPr>
              <a:t>המנהל</a:t>
            </a:r>
            <a:r>
              <a:rPr lang="en-US" sz="2400" dirty="0" smtClean="0">
                <a:solidFill>
                  <a:srgbClr val="002060"/>
                </a:solidFill>
                <a:latin typeface="David" pitchFamily="2" charset="-79"/>
                <a:cs typeface="David" pitchFamily="2" charset="-79"/>
              </a:rPr>
              <a:t>(</a:t>
            </a:r>
            <a:endParaRPr lang="en-US"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מלגת שח"ק</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8" name="מלבן 7"/>
          <p:cNvSpPr/>
          <p:nvPr/>
        </p:nvSpPr>
        <p:spPr>
          <a:xfrm>
            <a:off x="0" y="6442124"/>
            <a:ext cx="723275" cy="369332"/>
          </a:xfrm>
          <a:prstGeom prst="rect">
            <a:avLst/>
          </a:prstGeom>
        </p:spPr>
        <p:txBody>
          <a:bodyPr wrap="none">
            <a:spAutoFit/>
          </a:bodyPr>
          <a:lstStyle/>
          <a:p>
            <a:pPr algn="ctr"/>
            <a:r>
              <a:rPr lang="he-IL"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שח"ק</a:t>
            </a:r>
          </a:p>
        </p:txBody>
      </p:sp>
    </p:spTree>
    <p:extLst>
      <p:ext uri="{BB962C8B-B14F-4D97-AF65-F5344CB8AC3E}">
        <p14:creationId xmlns:p14="http://schemas.microsoft.com/office/powerpoint/2010/main" val="17143397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a:solidFill>
                <a:srgbClr val="002060"/>
              </a:solidFill>
              <a:latin typeface="David" pitchFamily="2" charset="-79"/>
              <a:cs typeface="David" pitchFamily="2" charset="-79"/>
            </a:endParaRPr>
          </a:p>
          <a:p>
            <a:pPr fontAlgn="ctr"/>
            <a:r>
              <a:rPr lang="he-IL" sz="2400" dirty="0" smtClean="0">
                <a:solidFill>
                  <a:srgbClr val="002060"/>
                </a:solidFill>
                <a:latin typeface="David" pitchFamily="2" charset="-79"/>
                <a:cs typeface="David" pitchFamily="2" charset="-79"/>
              </a:rPr>
              <a:t>השתתפות </a:t>
            </a:r>
            <a:r>
              <a:rPr lang="he-IL" sz="2400" dirty="0">
                <a:solidFill>
                  <a:srgbClr val="002060"/>
                </a:solidFill>
                <a:latin typeface="David" pitchFamily="2" charset="-79"/>
                <a:cs typeface="David" pitchFamily="2" charset="-79"/>
              </a:rPr>
              <a:t>בתוכנית מאפשרת לסטודנט לקבל את מלוא הזכויות המגיעות לו, ומזכה אותו בהמשך סיוע בשכר לימוד בשנה השלישית, ובהמשך זכאותו לסיוע בשכר לימוד </a:t>
            </a:r>
            <a:r>
              <a:rPr lang="he-IL" sz="2400" dirty="0" smtClean="0">
                <a:solidFill>
                  <a:srgbClr val="002060"/>
                </a:solidFill>
                <a:latin typeface="David" pitchFamily="2" charset="-79"/>
                <a:cs typeface="David" pitchFamily="2" charset="-79"/>
              </a:rPr>
              <a:t>ממנהל </a:t>
            </a:r>
            <a:r>
              <a:rPr lang="he-IL" sz="2400" dirty="0">
                <a:solidFill>
                  <a:srgbClr val="002060"/>
                </a:solidFill>
                <a:latin typeface="David" pitchFamily="2" charset="-79"/>
                <a:cs typeface="David" pitchFamily="2" charset="-79"/>
              </a:rPr>
              <a:t>הסטודנטים</a:t>
            </a:r>
            <a:r>
              <a:rPr lang="en-US" sz="2400" dirty="0" smtClean="0">
                <a:solidFill>
                  <a:srgbClr val="002060"/>
                </a:solidFill>
                <a:latin typeface="David" pitchFamily="2" charset="-79"/>
                <a:cs typeface="David" pitchFamily="2" charset="-79"/>
              </a:rPr>
              <a:t>.</a:t>
            </a:r>
          </a:p>
          <a:p>
            <a:pPr fontAlgn="ctr"/>
            <a:r>
              <a:rPr lang="he-IL" sz="2400" dirty="0" smtClean="0">
                <a:solidFill>
                  <a:srgbClr val="002060"/>
                </a:solidFill>
                <a:latin typeface="David" pitchFamily="2" charset="-79"/>
                <a:cs typeface="David" pitchFamily="2" charset="-79"/>
              </a:rPr>
              <a:t>לקבלת מלגת </a:t>
            </a:r>
            <a:r>
              <a:rPr lang="he-IL" sz="2400" dirty="0">
                <a:solidFill>
                  <a:srgbClr val="002060"/>
                </a:solidFill>
                <a:latin typeface="David" pitchFamily="2" charset="-79"/>
                <a:cs typeface="David" pitchFamily="2" charset="-79"/>
              </a:rPr>
              <a:t>הלימודים </a:t>
            </a:r>
            <a:r>
              <a:rPr lang="he-IL" sz="2400" dirty="0" smtClean="0">
                <a:solidFill>
                  <a:srgbClr val="002060"/>
                </a:solidFill>
                <a:latin typeface="David" pitchFamily="2" charset="-79"/>
                <a:cs typeface="David" pitchFamily="2" charset="-79"/>
              </a:rPr>
              <a:t>ולבירור </a:t>
            </a:r>
            <a:r>
              <a:rPr lang="he-IL" sz="2400" dirty="0">
                <a:solidFill>
                  <a:srgbClr val="002060"/>
                </a:solidFill>
                <a:latin typeface="David" pitchFamily="2" charset="-79"/>
                <a:cs typeface="David" pitchFamily="2" charset="-79"/>
              </a:rPr>
              <a:t>פרטים בנוגע לשכ"ל </a:t>
            </a:r>
            <a:r>
              <a:rPr lang="he-IL" sz="2400" dirty="0" smtClean="0">
                <a:solidFill>
                  <a:srgbClr val="002060"/>
                </a:solidFill>
                <a:latin typeface="David" pitchFamily="2" charset="-79"/>
                <a:cs typeface="David" pitchFamily="2" charset="-79"/>
              </a:rPr>
              <a:t>היכנסו </a:t>
            </a:r>
            <a:r>
              <a:rPr lang="he-IL" sz="2400" dirty="0">
                <a:solidFill>
                  <a:srgbClr val="002060"/>
                </a:solidFill>
                <a:latin typeface="David" pitchFamily="2" charset="-79"/>
                <a:cs typeface="David" pitchFamily="2" charset="-79"/>
              </a:rPr>
              <a:t>למחוז בו </a:t>
            </a:r>
            <a:r>
              <a:rPr lang="he-IL" sz="2400" dirty="0" smtClean="0">
                <a:solidFill>
                  <a:srgbClr val="002060"/>
                </a:solidFill>
                <a:latin typeface="David" pitchFamily="2" charset="-79"/>
                <a:cs typeface="David" pitchFamily="2" charset="-79"/>
              </a:rPr>
              <a:t>את</a:t>
            </a:r>
            <a:r>
              <a:rPr lang="he-IL" sz="2400" dirty="0">
                <a:solidFill>
                  <a:srgbClr val="002060"/>
                </a:solidFill>
                <a:latin typeface="David" pitchFamily="2" charset="-79"/>
                <a:cs typeface="David" pitchFamily="2" charset="-79"/>
              </a:rPr>
              <a:t>ם</a:t>
            </a:r>
            <a:r>
              <a:rPr lang="he-IL" sz="2400" dirty="0" smtClean="0">
                <a:solidFill>
                  <a:srgbClr val="002060"/>
                </a:solidFill>
                <a:latin typeface="David" pitchFamily="2" charset="-79"/>
                <a:cs typeface="David" pitchFamily="2" charset="-79"/>
              </a:rPr>
              <a:t> רשומים: </a:t>
            </a:r>
            <a:r>
              <a:rPr lang="he-IL" sz="2400" u="sng" dirty="0" smtClean="0">
                <a:latin typeface="David" panose="020E0502060401010101" pitchFamily="34" charset="-79"/>
                <a:cs typeface="David" panose="020E0502060401010101" pitchFamily="34" charset="-79"/>
                <a:hlinkClick r:id="rId2"/>
              </a:rPr>
              <a:t>מחוז </a:t>
            </a:r>
            <a:r>
              <a:rPr lang="he-IL" sz="2400" u="sng" dirty="0">
                <a:latin typeface="David" panose="020E0502060401010101" pitchFamily="34" charset="-79"/>
                <a:cs typeface="David" panose="020E0502060401010101" pitchFamily="34" charset="-79"/>
                <a:hlinkClick r:id="rId2"/>
              </a:rPr>
              <a:t>באר </a:t>
            </a:r>
            <a:r>
              <a:rPr lang="he-IL" sz="2400" u="sng" dirty="0" smtClean="0">
                <a:latin typeface="David" panose="020E0502060401010101" pitchFamily="34" charset="-79"/>
                <a:cs typeface="David" panose="020E0502060401010101" pitchFamily="34" charset="-79"/>
                <a:hlinkClick r:id="rId2"/>
              </a:rPr>
              <a:t>שבע</a:t>
            </a:r>
            <a:r>
              <a:rPr lang="en-US" sz="2400" dirty="0" smtClean="0">
                <a:latin typeface="David" panose="020E0502060401010101" pitchFamily="34" charset="-79"/>
                <a:cs typeface="David" panose="020E0502060401010101" pitchFamily="34" charset="-79"/>
              </a:rPr>
              <a:t>,</a:t>
            </a:r>
            <a:r>
              <a:rPr lang="en-US" sz="2400" dirty="0">
                <a:latin typeface="David" panose="020E0502060401010101" pitchFamily="34" charset="-79"/>
                <a:cs typeface="David" panose="020E0502060401010101" pitchFamily="34" charset="-79"/>
              </a:rPr>
              <a:t> </a:t>
            </a:r>
            <a:r>
              <a:rPr lang="he-IL" sz="2400" dirty="0" smtClean="0">
                <a:latin typeface="David" panose="020E0502060401010101" pitchFamily="34" charset="-79"/>
                <a:cs typeface="David" panose="020E0502060401010101" pitchFamily="34" charset="-79"/>
              </a:rPr>
              <a:t> </a:t>
            </a:r>
            <a:r>
              <a:rPr lang="he-IL" sz="2400" u="sng" dirty="0" smtClean="0">
                <a:latin typeface="David" panose="020E0502060401010101" pitchFamily="34" charset="-79"/>
                <a:cs typeface="David" panose="020E0502060401010101" pitchFamily="34" charset="-79"/>
                <a:hlinkClick r:id="rId3"/>
              </a:rPr>
              <a:t>מחוז </a:t>
            </a:r>
            <a:r>
              <a:rPr lang="he-IL" sz="2400" u="sng" dirty="0">
                <a:latin typeface="David" panose="020E0502060401010101" pitchFamily="34" charset="-79"/>
                <a:cs typeface="David" panose="020E0502060401010101" pitchFamily="34" charset="-79"/>
                <a:hlinkClick r:id="rId3"/>
              </a:rPr>
              <a:t>חיפה</a:t>
            </a:r>
            <a:r>
              <a:rPr lang="en-US" sz="2400" dirty="0">
                <a:latin typeface="David" panose="020E0502060401010101" pitchFamily="34" charset="-79"/>
                <a:cs typeface="David" panose="020E0502060401010101" pitchFamily="34" charset="-79"/>
              </a:rPr>
              <a:t>, </a:t>
            </a:r>
            <a:r>
              <a:rPr lang="he-IL" sz="2400" dirty="0" smtClean="0">
                <a:latin typeface="David" panose="020E0502060401010101" pitchFamily="34" charset="-79"/>
                <a:cs typeface="David" panose="020E0502060401010101" pitchFamily="34" charset="-79"/>
              </a:rPr>
              <a:t> </a:t>
            </a:r>
            <a:r>
              <a:rPr lang="he-IL" sz="2400" u="sng" dirty="0" smtClean="0">
                <a:latin typeface="David" panose="020E0502060401010101" pitchFamily="34" charset="-79"/>
                <a:cs typeface="David" panose="020E0502060401010101" pitchFamily="34" charset="-79"/>
                <a:hlinkClick r:id="rId4"/>
              </a:rPr>
              <a:t>מחוז </a:t>
            </a:r>
            <a:r>
              <a:rPr lang="he-IL" sz="2400" u="sng" dirty="0">
                <a:latin typeface="David" panose="020E0502060401010101" pitchFamily="34" charset="-79"/>
                <a:cs typeface="David" panose="020E0502060401010101" pitchFamily="34" charset="-79"/>
                <a:hlinkClick r:id="rId4"/>
              </a:rPr>
              <a:t>ירושלים</a:t>
            </a:r>
            <a:r>
              <a:rPr lang="en-US" sz="2400" dirty="0">
                <a:latin typeface="David" panose="020E0502060401010101" pitchFamily="34" charset="-79"/>
                <a:cs typeface="David" panose="020E0502060401010101" pitchFamily="34" charset="-79"/>
              </a:rPr>
              <a:t>, </a:t>
            </a:r>
            <a:r>
              <a:rPr lang="he-IL" sz="2400" dirty="0" smtClean="0">
                <a:latin typeface="David" panose="020E0502060401010101" pitchFamily="34" charset="-79"/>
                <a:cs typeface="David" panose="020E0502060401010101" pitchFamily="34" charset="-79"/>
              </a:rPr>
              <a:t> </a:t>
            </a:r>
            <a:r>
              <a:rPr lang="he-IL" sz="2400" dirty="0">
                <a:solidFill>
                  <a:srgbClr val="002060"/>
                </a:solidFill>
                <a:latin typeface="David" pitchFamily="2" charset="-79"/>
                <a:cs typeface="David" pitchFamily="2" charset="-79"/>
              </a:rPr>
              <a:t>או</a:t>
            </a:r>
            <a:r>
              <a:rPr lang="en-US" sz="2400" dirty="0">
                <a:latin typeface="David" panose="020E0502060401010101" pitchFamily="34" charset="-79"/>
                <a:cs typeface="David" panose="020E0502060401010101" pitchFamily="34" charset="-79"/>
              </a:rPr>
              <a:t> </a:t>
            </a:r>
            <a:r>
              <a:rPr lang="he-IL" sz="2400" u="sng" dirty="0">
                <a:latin typeface="David" panose="020E0502060401010101" pitchFamily="34" charset="-79"/>
                <a:cs typeface="David" panose="020E0502060401010101" pitchFamily="34" charset="-79"/>
                <a:hlinkClick r:id="rId5"/>
              </a:rPr>
              <a:t>מחוז ת"א</a:t>
            </a:r>
            <a:r>
              <a:rPr lang="en-US" sz="2400" u="sng" dirty="0">
                <a:latin typeface="David" panose="020E0502060401010101" pitchFamily="34" charset="-79"/>
                <a:cs typeface="David" panose="020E0502060401010101" pitchFamily="34" charset="-79"/>
                <a:hlinkClick r:id="rId5"/>
              </a:rPr>
              <a:t>.</a:t>
            </a:r>
            <a:endParaRPr lang="en-US" sz="2400" dirty="0">
              <a:latin typeface="David" panose="020E0502060401010101" pitchFamily="34" charset="-79"/>
              <a:cs typeface="David" panose="020E0502060401010101" pitchFamily="34" charset="-79"/>
            </a:endParaRPr>
          </a:p>
          <a:p>
            <a:pPr marL="0" indent="0" fontAlgn="ctr">
              <a:buNone/>
            </a:pPr>
            <a:endParaRPr lang="he-IL" sz="2400" dirty="0" smtClean="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מה המלגה נותנת?</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6" name="מלבן 5"/>
          <p:cNvSpPr/>
          <p:nvPr/>
        </p:nvSpPr>
        <p:spPr>
          <a:xfrm>
            <a:off x="0" y="6442124"/>
            <a:ext cx="723275" cy="369332"/>
          </a:xfrm>
          <a:prstGeom prst="rect">
            <a:avLst/>
          </a:prstGeom>
        </p:spPr>
        <p:txBody>
          <a:bodyPr wrap="none">
            <a:spAutoFit/>
          </a:bodyPr>
          <a:lstStyle/>
          <a:p>
            <a:pPr algn="ctr"/>
            <a:r>
              <a:rPr lang="he-IL"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שח"ק</a:t>
            </a:r>
          </a:p>
        </p:txBody>
      </p:sp>
    </p:spTree>
    <p:extLst>
      <p:ext uri="{BB962C8B-B14F-4D97-AF65-F5344CB8AC3E}">
        <p14:creationId xmlns:p14="http://schemas.microsoft.com/office/powerpoint/2010/main" val="18635688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העונים על אחת מהגדרות המעמד הבאות:</a:t>
            </a:r>
            <a:r>
              <a:rPr lang="en-US" sz="2400" dirty="0">
                <a:solidFill>
                  <a:srgbClr val="002060"/>
                </a:solidFill>
                <a:latin typeface="David" pitchFamily="2" charset="-79"/>
                <a:cs typeface="David" pitchFamily="2" charset="-79"/>
              </a:rPr>
              <a:t>  </a:t>
            </a:r>
          </a:p>
          <a:p>
            <a:r>
              <a:rPr lang="he-IL" sz="2400" dirty="0">
                <a:solidFill>
                  <a:srgbClr val="002060"/>
                </a:solidFill>
                <a:latin typeface="David" pitchFamily="2" charset="-79"/>
                <a:cs typeface="David" pitchFamily="2" charset="-79"/>
              </a:rPr>
              <a:t>עולים / </a:t>
            </a:r>
            <a:r>
              <a:rPr lang="he-IL" sz="2400" dirty="0">
                <a:solidFill>
                  <a:srgbClr val="002060"/>
                </a:solidFill>
                <a:latin typeface="David" pitchFamily="2" charset="-79"/>
                <a:cs typeface="David" pitchFamily="2" charset="-79"/>
              </a:rPr>
              <a:t>בני </a:t>
            </a:r>
            <a:r>
              <a:rPr lang="he-IL" sz="2400" dirty="0" smtClean="0">
                <a:solidFill>
                  <a:srgbClr val="002060"/>
                </a:solidFill>
                <a:latin typeface="David" pitchFamily="2" charset="-79"/>
                <a:cs typeface="David" pitchFamily="2" charset="-79"/>
              </a:rPr>
              <a:t>עולים</a:t>
            </a:r>
            <a:endParaRPr lang="en-US" sz="2400" dirty="0">
              <a:solidFill>
                <a:srgbClr val="002060"/>
              </a:solidFill>
              <a:latin typeface="David" pitchFamily="2" charset="-79"/>
              <a:cs typeface="David" pitchFamily="2" charset="-79"/>
            </a:endParaRPr>
          </a:p>
          <a:p>
            <a:pPr lvl="0"/>
            <a:r>
              <a:rPr lang="he-IL" sz="2400" dirty="0">
                <a:solidFill>
                  <a:srgbClr val="002060"/>
                </a:solidFill>
                <a:latin typeface="David" pitchFamily="2" charset="-79"/>
                <a:cs typeface="David" pitchFamily="2" charset="-79"/>
              </a:rPr>
              <a:t>קטינים חוזרים</a:t>
            </a:r>
            <a:endParaRPr lang="en-US" sz="2400" dirty="0">
              <a:solidFill>
                <a:srgbClr val="002060"/>
              </a:solidFill>
              <a:latin typeface="David" pitchFamily="2" charset="-79"/>
              <a:cs typeface="David" pitchFamily="2" charset="-79"/>
            </a:endParaRPr>
          </a:p>
          <a:p>
            <a:pPr lvl="0"/>
            <a:r>
              <a:rPr lang="he-IL" sz="2400" dirty="0">
                <a:solidFill>
                  <a:srgbClr val="002060"/>
                </a:solidFill>
                <a:latin typeface="David" pitchFamily="2" charset="-79"/>
                <a:cs typeface="David" pitchFamily="2" charset="-79"/>
              </a:rPr>
              <a:t>אזרחים עולים</a:t>
            </a:r>
            <a:endParaRPr lang="en-US" sz="2400" dirty="0">
              <a:solidFill>
                <a:srgbClr val="002060"/>
              </a:solidFill>
              <a:latin typeface="David" pitchFamily="2" charset="-79"/>
              <a:cs typeface="David" pitchFamily="2" charset="-79"/>
            </a:endParaRPr>
          </a:p>
          <a:p>
            <a:r>
              <a:rPr lang="en-US" sz="2400" dirty="0">
                <a:latin typeface="David" panose="020E0502060401010101" pitchFamily="34" charset="-79"/>
                <a:cs typeface="David" panose="020E0502060401010101" pitchFamily="34" charset="-79"/>
                <a:hlinkClick r:id="rId2"/>
              </a:rPr>
              <a:t> </a:t>
            </a:r>
            <a:r>
              <a:rPr lang="he-IL" sz="2400" dirty="0">
                <a:latin typeface="David" panose="020E0502060401010101" pitchFamily="34" charset="-79"/>
                <a:cs typeface="David" panose="020E0502060401010101" pitchFamily="34" charset="-79"/>
                <a:hlinkClick r:id="rId2"/>
              </a:rPr>
              <a:t>כפי שמוגדרים על ידי משרד העלייה והקליטה</a:t>
            </a:r>
            <a:endParaRPr lang="en-US" sz="2400" dirty="0">
              <a:latin typeface="David" panose="020E0502060401010101" pitchFamily="34" charset="-79"/>
              <a:cs typeface="David" panose="020E0502060401010101" pitchFamily="34" charset="-79"/>
            </a:endParaRPr>
          </a:p>
          <a:p>
            <a:pPr fontAlgn="ctr"/>
            <a:endParaRPr lang="he-IL" sz="2400" dirty="0" smtClean="0">
              <a:solidFill>
                <a:srgbClr val="002060"/>
              </a:solidFill>
              <a:latin typeface="David" pitchFamily="2" charset="-79"/>
              <a:cs typeface="David" pitchFamily="2" charset="-79"/>
            </a:endParaRPr>
          </a:p>
          <a:p>
            <a:pPr fontAlgn="ctr"/>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מעמד בישראל</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8" name="מלבן 7"/>
          <p:cNvSpPr/>
          <p:nvPr/>
        </p:nvSpPr>
        <p:spPr>
          <a:xfrm>
            <a:off x="0" y="6442124"/>
            <a:ext cx="723275" cy="369332"/>
          </a:xfrm>
          <a:prstGeom prst="rect">
            <a:avLst/>
          </a:prstGeom>
        </p:spPr>
        <p:txBody>
          <a:bodyPr wrap="none">
            <a:spAutoFit/>
          </a:bodyPr>
          <a:lstStyle/>
          <a:p>
            <a:pPr algn="ctr"/>
            <a:r>
              <a:rPr lang="he-IL"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שח"ק</a:t>
            </a:r>
          </a:p>
        </p:txBody>
      </p:sp>
      <p:pic>
        <p:nvPicPr>
          <p:cNvPr id="3076" name="Picture 4" descr="×ª××¦××ª ×ª××× × ×¢×××¨ ××©×¨× ××¢×××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7340" y="4828033"/>
            <a:ext cx="4511808" cy="1367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19238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a:solidFill>
                <a:srgbClr val="002060"/>
              </a:solidFill>
              <a:latin typeface="David" pitchFamily="2" charset="-79"/>
              <a:cs typeface="David" pitchFamily="2" charset="-79"/>
            </a:endParaRPr>
          </a:p>
          <a:p>
            <a:pPr lvl="0"/>
            <a:r>
              <a:rPr lang="he-IL" sz="2400" dirty="0" smtClean="0">
                <a:solidFill>
                  <a:srgbClr val="002060"/>
                </a:solidFill>
                <a:latin typeface="David" pitchFamily="2" charset="-79"/>
                <a:cs typeface="David" pitchFamily="2" charset="-79"/>
              </a:rPr>
              <a:t>על </a:t>
            </a:r>
            <a:r>
              <a:rPr lang="he-IL" sz="2400" dirty="0">
                <a:solidFill>
                  <a:srgbClr val="002060"/>
                </a:solidFill>
                <a:latin typeface="David" pitchFamily="2" charset="-79"/>
                <a:cs typeface="David" pitchFamily="2" charset="-79"/>
              </a:rPr>
              <a:t>הסטודנטים להתחיל את </a:t>
            </a:r>
            <a:r>
              <a:rPr lang="he-IL" sz="2400" dirty="0" smtClean="0">
                <a:solidFill>
                  <a:srgbClr val="002060"/>
                </a:solidFill>
                <a:latin typeface="David" pitchFamily="2" charset="-79"/>
                <a:cs typeface="David" pitchFamily="2" charset="-79"/>
              </a:rPr>
              <a:t>הלימודים </a:t>
            </a:r>
            <a:r>
              <a:rPr lang="he-IL" sz="2400" dirty="0">
                <a:solidFill>
                  <a:srgbClr val="002060"/>
                </a:solidFill>
                <a:latin typeface="David" pitchFamily="2" charset="-79"/>
                <a:cs typeface="David" pitchFamily="2" charset="-79"/>
              </a:rPr>
              <a:t>תוך 36 חודשים מקבלת המעמד ולסיימם עד </a:t>
            </a:r>
            <a:r>
              <a:rPr lang="he-IL" sz="2400" dirty="0" smtClean="0">
                <a:solidFill>
                  <a:srgbClr val="002060"/>
                </a:solidFill>
                <a:latin typeface="David" pitchFamily="2" charset="-79"/>
                <a:cs typeface="David" pitchFamily="2" charset="-79"/>
              </a:rPr>
              <a:t>שימלאו </a:t>
            </a:r>
            <a:r>
              <a:rPr lang="he-IL" sz="2400" dirty="0">
                <a:solidFill>
                  <a:srgbClr val="002060"/>
                </a:solidFill>
                <a:latin typeface="David" pitchFamily="2" charset="-79"/>
                <a:cs typeface="David" pitchFamily="2" charset="-79"/>
              </a:rPr>
              <a:t>10 שנים מיום העלייה</a:t>
            </a:r>
            <a:r>
              <a:rPr lang="en-US" sz="2400" dirty="0" smtClean="0">
                <a:solidFill>
                  <a:srgbClr val="002060"/>
                </a:solidFill>
                <a:latin typeface="David" pitchFamily="2" charset="-79"/>
                <a:cs typeface="David" pitchFamily="2" charset="-79"/>
              </a:rPr>
              <a:t>.</a:t>
            </a:r>
            <a:r>
              <a:rPr lang="he-IL" sz="2400" dirty="0" smtClean="0">
                <a:solidFill>
                  <a:srgbClr val="002060"/>
                </a:solidFill>
                <a:latin typeface="David" pitchFamily="2" charset="-79"/>
                <a:cs typeface="David" pitchFamily="2" charset="-79"/>
              </a:rPr>
              <a:t> </a:t>
            </a:r>
            <a:endParaRPr lang="en-US" sz="2400" dirty="0">
              <a:solidFill>
                <a:srgbClr val="002060"/>
              </a:solidFill>
              <a:latin typeface="David" pitchFamily="2" charset="-79"/>
              <a:cs typeface="David" pitchFamily="2" charset="-79"/>
            </a:endParaRPr>
          </a:p>
          <a:p>
            <a:pPr lvl="0"/>
            <a:r>
              <a:rPr lang="he-IL" sz="2400" dirty="0">
                <a:solidFill>
                  <a:srgbClr val="002060"/>
                </a:solidFill>
                <a:latin typeface="David" pitchFamily="2" charset="-79"/>
                <a:cs typeface="David" pitchFamily="2" charset="-79"/>
              </a:rPr>
              <a:t>בוגרי </a:t>
            </a:r>
            <a:r>
              <a:rPr lang="he-IL" sz="2400" dirty="0" err="1">
                <a:solidFill>
                  <a:srgbClr val="002060"/>
                </a:solidFill>
                <a:latin typeface="David" pitchFamily="2" charset="-79"/>
                <a:cs typeface="David" pitchFamily="2" charset="-79"/>
              </a:rPr>
              <a:t>נעל"ה</a:t>
            </a:r>
            <a:r>
              <a:rPr lang="he-IL" sz="2400" dirty="0">
                <a:solidFill>
                  <a:srgbClr val="002060"/>
                </a:solidFill>
                <a:latin typeface="David" pitchFamily="2" charset="-79"/>
                <a:cs typeface="David" pitchFamily="2" charset="-79"/>
              </a:rPr>
              <a:t> (ופנימיות בהתאם </a:t>
            </a:r>
            <a:r>
              <a:rPr lang="he-IL" sz="2400" dirty="0" err="1">
                <a:solidFill>
                  <a:srgbClr val="002060"/>
                </a:solidFill>
                <a:latin typeface="David" pitchFamily="2" charset="-79"/>
                <a:cs typeface="David" pitchFamily="2" charset="-79"/>
              </a:rPr>
              <a:t>לה"ש</a:t>
            </a:r>
            <a:r>
              <a:rPr lang="he-IL" sz="2400" dirty="0">
                <a:solidFill>
                  <a:srgbClr val="002060"/>
                </a:solidFill>
                <a:latin typeface="David" pitchFamily="2" charset="-79"/>
                <a:cs typeface="David" pitchFamily="2" charset="-79"/>
              </a:rPr>
              <a:t> 113</a:t>
            </a:r>
            <a:r>
              <a:rPr lang="he-IL" sz="2400" dirty="0" smtClean="0">
                <a:solidFill>
                  <a:srgbClr val="002060"/>
                </a:solidFill>
                <a:latin typeface="David" pitchFamily="2" charset="-79"/>
                <a:cs typeface="David" pitchFamily="2" charset="-79"/>
              </a:rPr>
              <a:t>) -</a:t>
            </a:r>
            <a:r>
              <a:rPr lang="he-IL" sz="2400" dirty="0" smtClean="0">
                <a:solidFill>
                  <a:srgbClr val="002060"/>
                </a:solidFill>
                <a:latin typeface="David" pitchFamily="2" charset="-79"/>
                <a:cs typeface="David" pitchFamily="2" charset="-79"/>
              </a:rPr>
              <a:t> </a:t>
            </a:r>
            <a:r>
              <a:rPr lang="he-IL" sz="2400" dirty="0">
                <a:solidFill>
                  <a:srgbClr val="002060"/>
                </a:solidFill>
                <a:latin typeface="David" pitchFamily="2" charset="-79"/>
                <a:cs typeface="David" pitchFamily="2" charset="-79"/>
              </a:rPr>
              <a:t>זכאים למלגה תוך 24 </a:t>
            </a:r>
            <a:r>
              <a:rPr lang="he-IL" sz="2400" dirty="0" smtClean="0">
                <a:solidFill>
                  <a:srgbClr val="002060"/>
                </a:solidFill>
                <a:latin typeface="David" pitchFamily="2" charset="-79"/>
                <a:cs typeface="David" pitchFamily="2" charset="-79"/>
              </a:rPr>
              <a:t>חודשים. </a:t>
            </a:r>
          </a:p>
          <a:p>
            <a:pPr lvl="0"/>
            <a:r>
              <a:rPr lang="he-IL" sz="2400" dirty="0" smtClean="0">
                <a:solidFill>
                  <a:srgbClr val="002060"/>
                </a:solidFill>
                <a:latin typeface="David" pitchFamily="2" charset="-79"/>
                <a:cs typeface="David" pitchFamily="2" charset="-79"/>
              </a:rPr>
              <a:t>תקופה </a:t>
            </a:r>
            <a:r>
              <a:rPr lang="he-IL" sz="2400" dirty="0">
                <a:solidFill>
                  <a:srgbClr val="002060"/>
                </a:solidFill>
                <a:latin typeface="David" pitchFamily="2" charset="-79"/>
                <a:cs typeface="David" pitchFamily="2" charset="-79"/>
              </a:rPr>
              <a:t>זו אינה כוללת </a:t>
            </a:r>
            <a:r>
              <a:rPr lang="he-IL" sz="2400" dirty="0" smtClean="0">
                <a:solidFill>
                  <a:srgbClr val="002060"/>
                </a:solidFill>
                <a:latin typeface="David" pitchFamily="2" charset="-79"/>
                <a:cs typeface="David" pitchFamily="2" charset="-79"/>
              </a:rPr>
              <a:t>שירות </a:t>
            </a:r>
            <a:r>
              <a:rPr lang="he-IL" sz="2400" dirty="0">
                <a:solidFill>
                  <a:srgbClr val="002060"/>
                </a:solidFill>
                <a:latin typeface="David" pitchFamily="2" charset="-79"/>
                <a:cs typeface="David" pitchFamily="2" charset="-79"/>
              </a:rPr>
              <a:t>צבאי/לאומי ועד שנת קבע </a:t>
            </a:r>
            <a:r>
              <a:rPr lang="he-IL" sz="2400" dirty="0" smtClean="0">
                <a:solidFill>
                  <a:srgbClr val="002060"/>
                </a:solidFill>
                <a:latin typeface="David" pitchFamily="2" charset="-79"/>
                <a:cs typeface="David" pitchFamily="2" charset="-79"/>
              </a:rPr>
              <a:t>אחת.</a:t>
            </a:r>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מהי תקופת הזכאות?</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8" name="מלבן 7"/>
          <p:cNvSpPr/>
          <p:nvPr/>
        </p:nvSpPr>
        <p:spPr>
          <a:xfrm>
            <a:off x="0" y="6442124"/>
            <a:ext cx="723275" cy="369332"/>
          </a:xfrm>
          <a:prstGeom prst="rect">
            <a:avLst/>
          </a:prstGeom>
        </p:spPr>
        <p:txBody>
          <a:bodyPr wrap="none">
            <a:spAutoFit/>
          </a:bodyPr>
          <a:lstStyle/>
          <a:p>
            <a:pPr algn="ctr"/>
            <a:r>
              <a:rPr lang="he-IL"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שח"ק</a:t>
            </a:r>
          </a:p>
        </p:txBody>
      </p:sp>
    </p:spTree>
    <p:extLst>
      <p:ext uri="{BB962C8B-B14F-4D97-AF65-F5344CB8AC3E}">
        <p14:creationId xmlns:p14="http://schemas.microsoft.com/office/powerpoint/2010/main" val="22271250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a:solidFill>
                <a:srgbClr val="002060"/>
              </a:solidFill>
              <a:latin typeface="David" pitchFamily="2" charset="-79"/>
              <a:cs typeface="David" pitchFamily="2" charset="-79"/>
            </a:endParaRPr>
          </a:p>
          <a:p>
            <a:r>
              <a:rPr lang="he-IL" sz="2400" dirty="0" smtClean="0">
                <a:solidFill>
                  <a:srgbClr val="002060"/>
                </a:solidFill>
                <a:latin typeface="David" pitchFamily="2" charset="-79"/>
                <a:cs typeface="David" pitchFamily="2" charset="-79"/>
              </a:rPr>
              <a:t>סטודנטים </a:t>
            </a:r>
            <a:r>
              <a:rPr lang="he-IL" sz="2400" dirty="0">
                <a:solidFill>
                  <a:srgbClr val="002060"/>
                </a:solidFill>
                <a:latin typeface="David" pitchFamily="2" charset="-79"/>
                <a:cs typeface="David" pitchFamily="2" charset="-79"/>
              </a:rPr>
              <a:t>ששהו תקופה רצופה או מצטברת בישראל במעמד </a:t>
            </a:r>
            <a:r>
              <a:rPr lang="he-IL" sz="2400" dirty="0" smtClean="0">
                <a:solidFill>
                  <a:srgbClr val="002060"/>
                </a:solidFill>
                <a:latin typeface="David" pitchFamily="2" charset="-79"/>
                <a:cs typeface="David" pitchFamily="2" charset="-79"/>
              </a:rPr>
              <a:t>תייר</a:t>
            </a:r>
            <a:r>
              <a:rPr lang="he-IL" sz="2400" dirty="0">
                <a:solidFill>
                  <a:srgbClr val="002060"/>
                </a:solidFill>
                <a:latin typeface="David" pitchFamily="2" charset="-79"/>
                <a:cs typeface="David" pitchFamily="2" charset="-79"/>
              </a:rPr>
              <a:t> </a:t>
            </a:r>
            <a:r>
              <a:rPr lang="he-IL" sz="2400" dirty="0" smtClean="0">
                <a:solidFill>
                  <a:srgbClr val="002060"/>
                </a:solidFill>
                <a:latin typeface="David" pitchFamily="2" charset="-79"/>
                <a:cs typeface="David" pitchFamily="2" charset="-79"/>
              </a:rPr>
              <a:t>עד </a:t>
            </a:r>
            <a:r>
              <a:rPr lang="he-IL" sz="2400" dirty="0">
                <a:solidFill>
                  <a:srgbClr val="002060"/>
                </a:solidFill>
                <a:latin typeface="David" pitchFamily="2" charset="-79"/>
                <a:cs typeface="David" pitchFamily="2" charset="-79"/>
              </a:rPr>
              <a:t>שלוש שנים - זכאים לקבל סיוע רגיל ומלא </a:t>
            </a:r>
            <a:r>
              <a:rPr lang="he-IL" sz="2400" dirty="0" smtClean="0">
                <a:solidFill>
                  <a:srgbClr val="002060"/>
                </a:solidFill>
                <a:latin typeface="David" pitchFamily="2" charset="-79"/>
                <a:cs typeface="David" pitchFamily="2" charset="-79"/>
              </a:rPr>
              <a:t>ממנהל </a:t>
            </a:r>
            <a:r>
              <a:rPr lang="he-IL" sz="2400" dirty="0">
                <a:solidFill>
                  <a:srgbClr val="002060"/>
                </a:solidFill>
                <a:latin typeface="David" pitchFamily="2" charset="-79"/>
                <a:cs typeface="David" pitchFamily="2" charset="-79"/>
              </a:rPr>
              <a:t>הסטודנטים, ובתנאי שישנו את מעמדם לעולים תוך שלוש שנים (</a:t>
            </a:r>
            <a:r>
              <a:rPr lang="he-IL" sz="2400" dirty="0" smtClean="0">
                <a:solidFill>
                  <a:srgbClr val="002060"/>
                </a:solidFill>
                <a:latin typeface="David" pitchFamily="2" charset="-79"/>
                <a:cs typeface="David" pitchFamily="2" charset="-79"/>
              </a:rPr>
              <a:t>מצטבר</a:t>
            </a:r>
            <a:r>
              <a:rPr lang="en-US" sz="2400" dirty="0" smtClean="0">
                <a:solidFill>
                  <a:srgbClr val="002060"/>
                </a:solidFill>
                <a:latin typeface="David" pitchFamily="2" charset="-79"/>
                <a:cs typeface="David" pitchFamily="2" charset="-79"/>
              </a:rPr>
              <a:t>(</a:t>
            </a:r>
            <a:endParaRPr lang="en-US" sz="2400" dirty="0">
              <a:solidFill>
                <a:srgbClr val="002060"/>
              </a:solidFill>
              <a:latin typeface="David" pitchFamily="2" charset="-79"/>
              <a:cs typeface="David" pitchFamily="2" charset="-79"/>
            </a:endParaRPr>
          </a:p>
          <a:p>
            <a:pPr lvl="0"/>
            <a:r>
              <a:rPr lang="he-IL" sz="2400" dirty="0">
                <a:solidFill>
                  <a:srgbClr val="002060"/>
                </a:solidFill>
                <a:latin typeface="David" pitchFamily="2" charset="-79"/>
                <a:cs typeface="David" pitchFamily="2" charset="-79"/>
              </a:rPr>
              <a:t>השוהים בישראל במעמד תייר 3-5 שנים - זכאים למימון שנת לימודים אחת ובתנאי שישנו את מעמדם לעולים ובכפוף לכללי הסיוע </a:t>
            </a:r>
            <a:r>
              <a:rPr lang="he-IL" sz="2400" dirty="0" smtClean="0">
                <a:solidFill>
                  <a:srgbClr val="002060"/>
                </a:solidFill>
                <a:latin typeface="David" pitchFamily="2" charset="-79"/>
                <a:cs typeface="David" pitchFamily="2" charset="-79"/>
              </a:rPr>
              <a:t>היסודיים</a:t>
            </a:r>
            <a:r>
              <a:rPr lang="en-US" sz="2400" dirty="0" smtClean="0">
                <a:solidFill>
                  <a:srgbClr val="002060"/>
                </a:solidFill>
                <a:latin typeface="David" pitchFamily="2" charset="-79"/>
                <a:cs typeface="David" pitchFamily="2" charset="-79"/>
              </a:rPr>
              <a:t> </a:t>
            </a:r>
          </a:p>
          <a:p>
            <a:pPr lvl="0"/>
            <a:r>
              <a:rPr lang="he-IL" sz="2400" dirty="0" smtClean="0">
                <a:solidFill>
                  <a:srgbClr val="002060"/>
                </a:solidFill>
                <a:latin typeface="David" pitchFamily="2" charset="-79"/>
                <a:cs typeface="David" pitchFamily="2" charset="-79"/>
              </a:rPr>
              <a:t>חמש</a:t>
            </a:r>
            <a:r>
              <a:rPr lang="he-IL" sz="2400" dirty="0">
                <a:solidFill>
                  <a:srgbClr val="002060"/>
                </a:solidFill>
                <a:latin typeface="David" pitchFamily="2" charset="-79"/>
                <a:cs typeface="David" pitchFamily="2" charset="-79"/>
              </a:rPr>
              <a:t> שנים ומעלה - אינם זכאים לקבלת סיוע </a:t>
            </a:r>
            <a:r>
              <a:rPr lang="he-IL" sz="2400" dirty="0" smtClean="0">
                <a:solidFill>
                  <a:srgbClr val="002060"/>
                </a:solidFill>
                <a:latin typeface="David" pitchFamily="2" charset="-79"/>
                <a:cs typeface="David" pitchFamily="2" charset="-79"/>
              </a:rPr>
              <a:t>ממנהל </a:t>
            </a:r>
            <a:r>
              <a:rPr lang="he-IL" sz="2400" dirty="0">
                <a:solidFill>
                  <a:srgbClr val="002060"/>
                </a:solidFill>
                <a:latin typeface="David" pitchFamily="2" charset="-79"/>
                <a:cs typeface="David" pitchFamily="2" charset="-79"/>
              </a:rPr>
              <a:t>ל</a:t>
            </a:r>
            <a:r>
              <a:rPr lang="he-IL" sz="2400" dirty="0" smtClean="0">
                <a:solidFill>
                  <a:srgbClr val="002060"/>
                </a:solidFill>
                <a:latin typeface="David" pitchFamily="2" charset="-79"/>
                <a:cs typeface="David" pitchFamily="2" charset="-79"/>
              </a:rPr>
              <a:t>סטודנטים </a:t>
            </a:r>
            <a:r>
              <a:rPr lang="he-IL" sz="2400" dirty="0">
                <a:solidFill>
                  <a:srgbClr val="002060"/>
                </a:solidFill>
                <a:latin typeface="David" pitchFamily="2" charset="-79"/>
                <a:cs typeface="David" pitchFamily="2" charset="-79"/>
              </a:rPr>
              <a:t>עולים</a:t>
            </a:r>
            <a:endParaRPr lang="en-US" sz="2400" dirty="0">
              <a:solidFill>
                <a:srgbClr val="002060"/>
              </a:solidFill>
              <a:latin typeface="David" pitchFamily="2" charset="-79"/>
              <a:cs typeface="David" pitchFamily="2" charset="-79"/>
            </a:endParaRPr>
          </a:p>
          <a:p>
            <a:pPr fontAlgn="ctr"/>
            <a:endParaRPr lang="he-IL" sz="2400" dirty="0">
              <a:solidFill>
                <a:srgbClr val="002060"/>
              </a:solidFill>
              <a:latin typeface="David" pitchFamily="2" charset="-79"/>
              <a:cs typeface="David" pitchFamily="2" charset="-79"/>
            </a:endParaRPr>
          </a:p>
          <a:p>
            <a:pPr fontAlgn="ctr"/>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שהייה בישראל במעמד תייר</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8" name="מלבן 7"/>
          <p:cNvSpPr/>
          <p:nvPr/>
        </p:nvSpPr>
        <p:spPr>
          <a:xfrm>
            <a:off x="0" y="6442124"/>
            <a:ext cx="723275" cy="369332"/>
          </a:xfrm>
          <a:prstGeom prst="rect">
            <a:avLst/>
          </a:prstGeom>
        </p:spPr>
        <p:txBody>
          <a:bodyPr wrap="none">
            <a:spAutoFit/>
          </a:bodyPr>
          <a:lstStyle/>
          <a:p>
            <a:pPr algn="ctr"/>
            <a:r>
              <a:rPr lang="he-IL"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שח"ק</a:t>
            </a:r>
          </a:p>
        </p:txBody>
      </p:sp>
    </p:spTree>
    <p:extLst>
      <p:ext uri="{BB962C8B-B14F-4D97-AF65-F5344CB8AC3E}">
        <p14:creationId xmlns:p14="http://schemas.microsoft.com/office/powerpoint/2010/main" val="20157198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a:solidFill>
                <a:srgbClr val="002060"/>
              </a:solidFill>
              <a:latin typeface="David" pitchFamily="2" charset="-79"/>
              <a:cs typeface="David" pitchFamily="2" charset="-79"/>
            </a:endParaRPr>
          </a:p>
          <a:p>
            <a:r>
              <a:rPr lang="he-IL" sz="2400" dirty="0" smtClean="0">
                <a:solidFill>
                  <a:srgbClr val="002060"/>
                </a:solidFill>
                <a:latin typeface="David" pitchFamily="2" charset="-79"/>
                <a:cs typeface="David" pitchFamily="2" charset="-79"/>
              </a:rPr>
              <a:t>הגיל </a:t>
            </a:r>
            <a:r>
              <a:rPr lang="he-IL" sz="2400" dirty="0">
                <a:solidFill>
                  <a:srgbClr val="002060"/>
                </a:solidFill>
                <a:latin typeface="David" pitchFamily="2" charset="-79"/>
                <a:cs typeface="David" pitchFamily="2" charset="-79"/>
              </a:rPr>
              <a:t>הקובע לקבלת סיוע </a:t>
            </a:r>
            <a:r>
              <a:rPr lang="he-IL" sz="2400" dirty="0" smtClean="0">
                <a:solidFill>
                  <a:srgbClr val="002060"/>
                </a:solidFill>
                <a:latin typeface="David" pitchFamily="2" charset="-79"/>
                <a:cs typeface="David" pitchFamily="2" charset="-79"/>
              </a:rPr>
              <a:t>ממנהל </a:t>
            </a:r>
            <a:r>
              <a:rPr lang="he-IL" sz="2400" dirty="0">
                <a:solidFill>
                  <a:srgbClr val="002060"/>
                </a:solidFill>
                <a:latin typeface="David" pitchFamily="2" charset="-79"/>
                <a:cs typeface="David" pitchFamily="2" charset="-79"/>
              </a:rPr>
              <a:t>הסטודנטים (גיל בתחילת </a:t>
            </a:r>
            <a:r>
              <a:rPr lang="he-IL" sz="2400" dirty="0" smtClean="0">
                <a:solidFill>
                  <a:srgbClr val="002060"/>
                </a:solidFill>
                <a:latin typeface="David" pitchFamily="2" charset="-79"/>
                <a:cs typeface="David" pitchFamily="2" charset="-79"/>
              </a:rPr>
              <a:t>הלימודים</a:t>
            </a:r>
            <a:r>
              <a:rPr lang="en-US" sz="2400" dirty="0" smtClean="0">
                <a:solidFill>
                  <a:srgbClr val="002060"/>
                </a:solidFill>
                <a:latin typeface="David" pitchFamily="2" charset="-79"/>
                <a:cs typeface="David" pitchFamily="2" charset="-79"/>
              </a:rPr>
              <a:t>:(</a:t>
            </a:r>
            <a:endParaRPr lang="en-US" sz="2400" dirty="0">
              <a:solidFill>
                <a:srgbClr val="002060"/>
              </a:solidFill>
              <a:latin typeface="David" pitchFamily="2" charset="-79"/>
              <a:cs typeface="David" pitchFamily="2" charset="-79"/>
            </a:endParaRPr>
          </a:p>
          <a:p>
            <a:pPr lvl="1"/>
            <a:r>
              <a:rPr lang="he-IL" sz="2400" dirty="0">
                <a:solidFill>
                  <a:srgbClr val="002060"/>
                </a:solidFill>
                <a:latin typeface="David" pitchFamily="2" charset="-79"/>
                <a:cs typeface="David" pitchFamily="2" charset="-79"/>
              </a:rPr>
              <a:t>תחילת לימודים במכינה - עד גיל 23</a:t>
            </a:r>
            <a:r>
              <a:rPr lang="en-US" sz="2400" dirty="0">
                <a:solidFill>
                  <a:srgbClr val="002060"/>
                </a:solidFill>
                <a:latin typeface="David" pitchFamily="2" charset="-79"/>
                <a:cs typeface="David" pitchFamily="2" charset="-79"/>
              </a:rPr>
              <a:t>.</a:t>
            </a:r>
          </a:p>
          <a:p>
            <a:pPr lvl="1"/>
            <a:r>
              <a:rPr lang="he-IL" sz="2400" dirty="0">
                <a:solidFill>
                  <a:srgbClr val="002060"/>
                </a:solidFill>
                <a:latin typeface="David" pitchFamily="2" charset="-79"/>
                <a:cs typeface="David" pitchFamily="2" charset="-79"/>
              </a:rPr>
              <a:t>תחילת לימודים לתואר ראשון / הנדסאי / לימודי תעודה -  עד גיל  27</a:t>
            </a:r>
            <a:r>
              <a:rPr lang="en-US" sz="2400" dirty="0">
                <a:solidFill>
                  <a:srgbClr val="002060"/>
                </a:solidFill>
                <a:latin typeface="David" pitchFamily="2" charset="-79"/>
                <a:cs typeface="David" pitchFamily="2" charset="-79"/>
              </a:rPr>
              <a:t>.</a:t>
            </a:r>
          </a:p>
          <a:p>
            <a:pPr lvl="1"/>
            <a:r>
              <a:rPr lang="he-IL" sz="2400" dirty="0">
                <a:solidFill>
                  <a:srgbClr val="002060"/>
                </a:solidFill>
                <a:latin typeface="David" pitchFamily="2" charset="-79"/>
                <a:cs typeface="David" pitchFamily="2" charset="-79"/>
              </a:rPr>
              <a:t>תחילת לימודים לתואר שני / הסבה לבעלי תואר ראשון - עד גיל  30</a:t>
            </a:r>
            <a:r>
              <a:rPr lang="en-US" sz="2400" dirty="0">
                <a:solidFill>
                  <a:srgbClr val="002060"/>
                </a:solidFill>
                <a:latin typeface="David" pitchFamily="2" charset="-79"/>
                <a:cs typeface="David" pitchFamily="2" charset="-79"/>
              </a:rPr>
              <a:t>.</a:t>
            </a:r>
          </a:p>
          <a:p>
            <a:r>
              <a:rPr lang="he-IL" sz="2400" dirty="0">
                <a:solidFill>
                  <a:srgbClr val="002060"/>
                </a:solidFill>
                <a:latin typeface="David" pitchFamily="2" charset="-79"/>
                <a:cs typeface="David" pitchFamily="2" charset="-79"/>
              </a:rPr>
              <a:t>סטודנטים המבקשים ללמוד </a:t>
            </a:r>
            <a:r>
              <a:rPr lang="he-IL" sz="2400" dirty="0" err="1">
                <a:solidFill>
                  <a:srgbClr val="002060"/>
                </a:solidFill>
                <a:latin typeface="David" pitchFamily="2" charset="-79"/>
                <a:cs typeface="David" pitchFamily="2" charset="-79"/>
              </a:rPr>
              <a:t>בתק"א</a:t>
            </a:r>
            <a:r>
              <a:rPr lang="he-IL" sz="2400" dirty="0">
                <a:solidFill>
                  <a:srgbClr val="002060"/>
                </a:solidFill>
                <a:latin typeface="David" pitchFamily="2" charset="-79"/>
                <a:cs typeface="David" pitchFamily="2" charset="-79"/>
              </a:rPr>
              <a:t> (</a:t>
            </a:r>
            <a:r>
              <a:rPr lang="he-IL" sz="2400" dirty="0" err="1">
                <a:solidFill>
                  <a:srgbClr val="002060"/>
                </a:solidFill>
                <a:latin typeface="David" pitchFamily="2" charset="-79"/>
                <a:cs typeface="David" pitchFamily="2" charset="-79"/>
              </a:rPr>
              <a:t>תוכנית</a:t>
            </a:r>
            <a:r>
              <a:rPr lang="he-IL" sz="2400" dirty="0">
                <a:solidFill>
                  <a:srgbClr val="002060"/>
                </a:solidFill>
                <a:latin typeface="David" pitchFamily="2" charset="-79"/>
                <a:cs typeface="David" pitchFamily="2" charset="-79"/>
              </a:rPr>
              <a:t> קדם אקדמית), הגיל ייקבע על-פי מסלול הלימודים אליהם הם מועמדים כמצוין לעיל</a:t>
            </a: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זכאות לפי גיל</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8" name="מלבן 7"/>
          <p:cNvSpPr/>
          <p:nvPr/>
        </p:nvSpPr>
        <p:spPr>
          <a:xfrm>
            <a:off x="0" y="6442124"/>
            <a:ext cx="723275" cy="369332"/>
          </a:xfrm>
          <a:prstGeom prst="rect">
            <a:avLst/>
          </a:prstGeom>
        </p:spPr>
        <p:txBody>
          <a:bodyPr wrap="none">
            <a:spAutoFit/>
          </a:bodyPr>
          <a:lstStyle/>
          <a:p>
            <a:pPr algn="ctr"/>
            <a:r>
              <a:rPr lang="he-IL"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שח"ק</a:t>
            </a:r>
          </a:p>
        </p:txBody>
      </p:sp>
    </p:spTree>
    <p:extLst>
      <p:ext uri="{BB962C8B-B14F-4D97-AF65-F5344CB8AC3E}">
        <p14:creationId xmlns:p14="http://schemas.microsoft.com/office/powerpoint/2010/main" val="24647452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smtClean="0">
              <a:solidFill>
                <a:srgbClr val="002060"/>
              </a:solidFill>
              <a:latin typeface="David" pitchFamily="2" charset="-79"/>
              <a:cs typeface="David" pitchFamily="2" charset="-79"/>
            </a:endParaRPr>
          </a:p>
          <a:p>
            <a:pPr lvl="0"/>
            <a:r>
              <a:rPr lang="he-IL" sz="2400" dirty="0" smtClean="0">
                <a:solidFill>
                  <a:srgbClr val="002060"/>
                </a:solidFill>
                <a:latin typeface="David" pitchFamily="2" charset="-79"/>
                <a:cs typeface="David" pitchFamily="2" charset="-79"/>
              </a:rPr>
              <a:t>הסטודנטים </a:t>
            </a:r>
            <a:r>
              <a:rPr lang="he-IL" sz="2400" dirty="0">
                <a:solidFill>
                  <a:srgbClr val="002060"/>
                </a:solidFill>
                <a:latin typeface="David" pitchFamily="2" charset="-79"/>
                <a:cs typeface="David" pitchFamily="2" charset="-79"/>
              </a:rPr>
              <a:t>הציגו תעודת בגרות או תעודת סיום תיכון מוכרת מחו"ל, או תעודת סיום מכינה מוכרת בישראל</a:t>
            </a:r>
            <a:r>
              <a:rPr lang="en-US" sz="2400" dirty="0">
                <a:solidFill>
                  <a:srgbClr val="002060"/>
                </a:solidFill>
                <a:latin typeface="David" pitchFamily="2" charset="-79"/>
                <a:cs typeface="David" pitchFamily="2" charset="-79"/>
              </a:rPr>
              <a:t>.</a:t>
            </a:r>
          </a:p>
          <a:p>
            <a:pPr lvl="0"/>
            <a:r>
              <a:rPr lang="he-IL" sz="2400" dirty="0">
                <a:solidFill>
                  <a:srgbClr val="002060"/>
                </a:solidFill>
                <a:latin typeface="David" pitchFamily="2" charset="-79"/>
                <a:cs typeface="David" pitchFamily="2" charset="-79"/>
              </a:rPr>
              <a:t>סיוע במכינת עולים</a:t>
            </a:r>
            <a:r>
              <a:rPr lang="en-US" sz="2400" dirty="0">
                <a:solidFill>
                  <a:srgbClr val="002060"/>
                </a:solidFill>
                <a:latin typeface="David" pitchFamily="2" charset="-79"/>
                <a:cs typeface="David" pitchFamily="2" charset="-79"/>
              </a:rPr>
              <a:t>- </a:t>
            </a:r>
            <a:r>
              <a:rPr lang="he-IL" sz="2400" dirty="0" smtClean="0">
                <a:solidFill>
                  <a:srgbClr val="002060"/>
                </a:solidFill>
                <a:latin typeface="David" pitchFamily="2" charset="-79"/>
                <a:cs typeface="David" pitchFamily="2" charset="-79"/>
              </a:rPr>
              <a:t> סטודנטים </a:t>
            </a:r>
            <a:r>
              <a:rPr lang="he-IL" sz="2400" dirty="0">
                <a:solidFill>
                  <a:srgbClr val="002060"/>
                </a:solidFill>
                <a:latin typeface="David" pitchFamily="2" charset="-79"/>
                <a:cs typeface="David" pitchFamily="2" charset="-79"/>
              </a:rPr>
              <a:t>בעלי תעודת </a:t>
            </a:r>
            <a:r>
              <a:rPr lang="he-IL" sz="2400" dirty="0" smtClean="0">
                <a:solidFill>
                  <a:srgbClr val="002060"/>
                </a:solidFill>
                <a:latin typeface="David" pitchFamily="2" charset="-79"/>
                <a:cs typeface="David" pitchFamily="2" charset="-79"/>
              </a:rPr>
              <a:t>בגרות/תעודת </a:t>
            </a:r>
            <a:r>
              <a:rPr lang="he-IL" sz="2400" dirty="0">
                <a:solidFill>
                  <a:srgbClr val="002060"/>
                </a:solidFill>
                <a:latin typeface="David" pitchFamily="2" charset="-79"/>
                <a:cs typeface="David" pitchFamily="2" charset="-79"/>
              </a:rPr>
              <a:t>סיום תיכון מחו"ל מוכרת שאינה שקילה המאפשרת קבלה ללימודים אקדמיים בארץ המוצא, ובלבד שהאוניברסיטה בה מבקשים הסטודנטים ללמוד דורשת סיום מכינת עולים כתנאי הרשמה לתואר ראשון. </a:t>
            </a:r>
            <a:r>
              <a:rPr lang="he-IL" sz="2400" dirty="0" smtClean="0">
                <a:solidFill>
                  <a:srgbClr val="002060"/>
                </a:solidFill>
                <a:latin typeface="David" pitchFamily="2" charset="-79"/>
                <a:cs typeface="David" pitchFamily="2" charset="-79"/>
              </a:rPr>
              <a:t>במקרים </a:t>
            </a:r>
            <a:r>
              <a:rPr lang="he-IL" sz="2400" dirty="0">
                <a:solidFill>
                  <a:srgbClr val="002060"/>
                </a:solidFill>
                <a:latin typeface="David" pitchFamily="2" charset="-79"/>
                <a:cs typeface="David" pitchFamily="2" charset="-79"/>
              </a:rPr>
              <a:t>בהם הסטודנטים בעלי תעודה מוכרת ושקילה ונדרשים על ידי האוניברסיטה בה מבקשים ללמוד סיום מכינת עולים כתנאי הרשמה לתואר ראשון יידרש אישור של ראש </a:t>
            </a:r>
            <a:r>
              <a:rPr lang="he-IL" sz="2400" dirty="0" smtClean="0">
                <a:solidFill>
                  <a:srgbClr val="002060"/>
                </a:solidFill>
                <a:latin typeface="David" pitchFamily="2" charset="-79"/>
                <a:cs typeface="David" pitchFamily="2" charset="-79"/>
              </a:rPr>
              <a:t>מנהל </a:t>
            </a:r>
            <a:r>
              <a:rPr lang="he-IL" sz="2400" dirty="0">
                <a:solidFill>
                  <a:srgbClr val="002060"/>
                </a:solidFill>
                <a:latin typeface="David" pitchFamily="2" charset="-79"/>
                <a:cs typeface="David" pitchFamily="2" charset="-79"/>
              </a:rPr>
              <a:t>הסטודנטים</a:t>
            </a:r>
            <a:r>
              <a:rPr lang="en-US" sz="2400" dirty="0">
                <a:solidFill>
                  <a:srgbClr val="002060"/>
                </a:solidFill>
                <a:latin typeface="David" pitchFamily="2" charset="-79"/>
                <a:cs typeface="David" pitchFamily="2" charset="-79"/>
              </a:rPr>
              <a:t>.</a:t>
            </a:r>
          </a:p>
          <a:p>
            <a:pPr lvl="0"/>
            <a:r>
              <a:rPr lang="he-IL" sz="2400" dirty="0">
                <a:solidFill>
                  <a:srgbClr val="002060"/>
                </a:solidFill>
                <a:latin typeface="David" pitchFamily="2" charset="-79"/>
                <a:cs typeface="David" pitchFamily="2" charset="-79"/>
              </a:rPr>
              <a:t>סטודנטים אשר למדו במכינת עולים במימון </a:t>
            </a:r>
            <a:r>
              <a:rPr lang="he-IL" sz="2400" dirty="0" smtClean="0">
                <a:solidFill>
                  <a:srgbClr val="002060"/>
                </a:solidFill>
                <a:latin typeface="David" pitchFamily="2" charset="-79"/>
                <a:cs typeface="David" pitchFamily="2" charset="-79"/>
              </a:rPr>
              <a:t>המנהל </a:t>
            </a:r>
            <a:r>
              <a:rPr lang="he-IL" sz="2400" dirty="0">
                <a:solidFill>
                  <a:srgbClr val="002060"/>
                </a:solidFill>
                <a:latin typeface="David" pitchFamily="2" charset="-79"/>
                <a:cs typeface="David" pitchFamily="2" charset="-79"/>
              </a:rPr>
              <a:t>אינם זכאים ללימודים בתוכנית תק"א</a:t>
            </a:r>
            <a:r>
              <a:rPr lang="en-US" sz="2400" dirty="0">
                <a:solidFill>
                  <a:srgbClr val="002060"/>
                </a:solidFill>
                <a:latin typeface="David" pitchFamily="2" charset="-79"/>
                <a:cs typeface="David" pitchFamily="2" charset="-79"/>
              </a:rPr>
              <a:t>.</a:t>
            </a:r>
          </a:p>
          <a:p>
            <a:pPr lvl="0"/>
            <a:r>
              <a:rPr lang="he-IL" sz="2400" dirty="0" smtClean="0">
                <a:solidFill>
                  <a:srgbClr val="002060"/>
                </a:solidFill>
                <a:latin typeface="David" pitchFamily="2" charset="-79"/>
                <a:cs typeface="David" pitchFamily="2" charset="-79"/>
              </a:rPr>
              <a:t>המבקשים סיוע ללימודי תואר שני נדרשים להציג את התעודה שהוענקה להם עם סיום לימודיהם הקודמים</a:t>
            </a:r>
            <a:r>
              <a:rPr lang="en-US" sz="2400" dirty="0" smtClean="0">
                <a:solidFill>
                  <a:srgbClr val="002060"/>
                </a:solidFill>
                <a:latin typeface="David" pitchFamily="2" charset="-79"/>
                <a:cs typeface="David" pitchFamily="2" charset="-79"/>
              </a:rPr>
              <a:t>.</a:t>
            </a: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תנאים </a:t>
            </a: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אקדמיים לקבלת סיוע</a:t>
            </a: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8" name="מלבן 7"/>
          <p:cNvSpPr/>
          <p:nvPr/>
        </p:nvSpPr>
        <p:spPr>
          <a:xfrm>
            <a:off x="0" y="6442124"/>
            <a:ext cx="723275" cy="369332"/>
          </a:xfrm>
          <a:prstGeom prst="rect">
            <a:avLst/>
          </a:prstGeom>
        </p:spPr>
        <p:txBody>
          <a:bodyPr wrap="none">
            <a:spAutoFit/>
          </a:bodyPr>
          <a:lstStyle/>
          <a:p>
            <a:pPr algn="ctr"/>
            <a:r>
              <a:rPr lang="he-IL"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שח"ק</a:t>
            </a:r>
          </a:p>
        </p:txBody>
      </p:sp>
    </p:spTree>
    <p:extLst>
      <p:ext uri="{BB962C8B-B14F-4D97-AF65-F5344CB8AC3E}">
        <p14:creationId xmlns:p14="http://schemas.microsoft.com/office/powerpoint/2010/main" val="24040778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07264" y="287632"/>
            <a:ext cx="9802368"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1400" dirty="0" smtClean="0">
              <a:solidFill>
                <a:srgbClr val="002060"/>
              </a:solidFill>
              <a:latin typeface="David" pitchFamily="2" charset="-79"/>
              <a:cs typeface="David" pitchFamily="2" charset="-79"/>
            </a:endParaRPr>
          </a:p>
          <a:p>
            <a:pPr lvl="0"/>
            <a:r>
              <a:rPr lang="he-IL" sz="2400" dirty="0" smtClean="0">
                <a:solidFill>
                  <a:srgbClr val="002060"/>
                </a:solidFill>
                <a:latin typeface="David" pitchFamily="2" charset="-79"/>
                <a:cs typeface="David" pitchFamily="2" charset="-79"/>
              </a:rPr>
              <a:t>סטודנטים </a:t>
            </a:r>
            <a:r>
              <a:rPr lang="he-IL" sz="2400" dirty="0">
                <a:solidFill>
                  <a:srgbClr val="002060"/>
                </a:solidFill>
                <a:latin typeface="David" pitchFamily="2" charset="-79"/>
                <a:cs typeface="David" pitchFamily="2" charset="-79"/>
              </a:rPr>
              <a:t>המתקבלים ללימודים במעמד "על תנאי", המשך הסיוע יותנה בהשלמת התנאי כפי שהוגדר על ידי מוסד </a:t>
            </a:r>
            <a:r>
              <a:rPr lang="he-IL" sz="2400" dirty="0" smtClean="0">
                <a:solidFill>
                  <a:srgbClr val="002060"/>
                </a:solidFill>
                <a:latin typeface="David" pitchFamily="2" charset="-79"/>
                <a:cs typeface="David" pitchFamily="2" charset="-79"/>
              </a:rPr>
              <a:t>הלימודים.</a:t>
            </a:r>
            <a:endParaRPr lang="en-US" sz="2400" dirty="0" smtClean="0">
              <a:solidFill>
                <a:srgbClr val="002060"/>
              </a:solidFill>
              <a:latin typeface="David" pitchFamily="2" charset="-79"/>
              <a:cs typeface="David" pitchFamily="2" charset="-79"/>
            </a:endParaRPr>
          </a:p>
          <a:p>
            <a:pPr lvl="0"/>
            <a:r>
              <a:rPr lang="he-IL" sz="2400" dirty="0" smtClean="0">
                <a:solidFill>
                  <a:srgbClr val="002060"/>
                </a:solidFill>
                <a:latin typeface="David" pitchFamily="2" charset="-79"/>
                <a:cs typeface="David" pitchFamily="2" charset="-79"/>
              </a:rPr>
              <a:t>סטודנטים בעלי תואר ראשון בחו"ל או מישראל, לא יהיו זכאים לסיוע במימון תואר ראשון נוסף - למעט סטודנטים העולים מארץ המחייבת תואר ראשון מקדים בתואר אליו נרשמו בישראל</a:t>
            </a:r>
            <a:r>
              <a:rPr lang="en-US" sz="2400" dirty="0" smtClean="0">
                <a:solidFill>
                  <a:srgbClr val="002060"/>
                </a:solidFill>
                <a:latin typeface="David" pitchFamily="2" charset="-79"/>
                <a:cs typeface="David" pitchFamily="2" charset="-79"/>
              </a:rPr>
              <a:t>.</a:t>
            </a:r>
          </a:p>
          <a:p>
            <a:pPr lvl="0"/>
            <a:r>
              <a:rPr lang="he-IL" sz="2400" dirty="0" smtClean="0">
                <a:solidFill>
                  <a:srgbClr val="002060"/>
                </a:solidFill>
                <a:latin typeface="David" pitchFamily="2" charset="-79"/>
                <a:cs typeface="David" pitchFamily="2" charset="-79"/>
              </a:rPr>
              <a:t>סטודנטים </a:t>
            </a:r>
            <a:r>
              <a:rPr lang="he-IL" sz="2400" dirty="0">
                <a:solidFill>
                  <a:srgbClr val="002060"/>
                </a:solidFill>
                <a:latin typeface="David" pitchFamily="2" charset="-79"/>
                <a:cs typeface="David" pitchFamily="2" charset="-79"/>
              </a:rPr>
              <a:t>בעלי תואר שני מחו"ל יהיו זכאים לקבלת </a:t>
            </a:r>
            <a:r>
              <a:rPr lang="he-IL" sz="2400" dirty="0" smtClean="0">
                <a:solidFill>
                  <a:srgbClr val="002060"/>
                </a:solidFill>
                <a:latin typeface="David" pitchFamily="2" charset="-79"/>
                <a:cs typeface="David" pitchFamily="2" charset="-79"/>
              </a:rPr>
              <a:t>סיוע </a:t>
            </a:r>
            <a:r>
              <a:rPr lang="he-IL" sz="2400" dirty="0">
                <a:solidFill>
                  <a:srgbClr val="002060"/>
                </a:solidFill>
                <a:latin typeface="David" pitchFamily="2" charset="-79"/>
                <a:cs typeface="David" pitchFamily="2" charset="-79"/>
              </a:rPr>
              <a:t>במימון לתואר שני, לימודי הסבה או תעודה לאחר תואר בישראל, במידה וועדת חריגים של </a:t>
            </a:r>
            <a:r>
              <a:rPr lang="he-IL" sz="2400" dirty="0" smtClean="0">
                <a:solidFill>
                  <a:srgbClr val="002060"/>
                </a:solidFill>
                <a:latin typeface="David" pitchFamily="2" charset="-79"/>
                <a:cs typeface="David" pitchFamily="2" charset="-79"/>
              </a:rPr>
              <a:t>המנהל </a:t>
            </a:r>
            <a:r>
              <a:rPr lang="he-IL" sz="2400" dirty="0">
                <a:solidFill>
                  <a:srgbClr val="002060"/>
                </a:solidFill>
                <a:latin typeface="David" pitchFamily="2" charset="-79"/>
                <a:cs typeface="David" pitchFamily="2" charset="-79"/>
              </a:rPr>
              <a:t>אישרה זאת, על מנת לאפשר השתלבות ברמה מקצועית מותאמת לשוק הישראלי</a:t>
            </a:r>
            <a:r>
              <a:rPr lang="en-US" sz="2400" dirty="0" smtClean="0">
                <a:solidFill>
                  <a:srgbClr val="002060"/>
                </a:solidFill>
                <a:latin typeface="David" pitchFamily="2" charset="-79"/>
                <a:cs typeface="David" pitchFamily="2" charset="-79"/>
              </a:rPr>
              <a:t>.</a:t>
            </a:r>
            <a:endParaRPr lang="en-US" sz="2400" dirty="0">
              <a:solidFill>
                <a:srgbClr val="002060"/>
              </a:solidFill>
              <a:latin typeface="David" pitchFamily="2" charset="-79"/>
              <a:cs typeface="David" pitchFamily="2" charset="-79"/>
            </a:endParaRPr>
          </a:p>
          <a:p>
            <a:pPr lvl="0"/>
            <a:r>
              <a:rPr lang="he-IL" sz="2400" dirty="0">
                <a:solidFill>
                  <a:srgbClr val="002060"/>
                </a:solidFill>
                <a:latin typeface="David" pitchFamily="2" charset="-79"/>
                <a:cs typeface="David" pitchFamily="2" charset="-79"/>
              </a:rPr>
              <a:t>סטודנטים שלמדו בישראל לימודי תעודה, לרבות הנדסאים, טכנאים, מורה מוסמך בכיר, אח/אחות מוסמך/ת לא אקדמי או כל לימודי תעודה אחר ולא </a:t>
            </a:r>
            <a:r>
              <a:rPr lang="he-IL" sz="2400" dirty="0" smtClean="0">
                <a:solidFill>
                  <a:srgbClr val="002060"/>
                </a:solidFill>
                <a:latin typeface="David" pitchFamily="2" charset="-79"/>
                <a:cs typeface="David" pitchFamily="2" charset="-79"/>
              </a:rPr>
              <a:t>קיבלו </a:t>
            </a:r>
            <a:r>
              <a:rPr lang="he-IL" sz="2400" dirty="0">
                <a:solidFill>
                  <a:srgbClr val="002060"/>
                </a:solidFill>
                <a:latin typeface="David" pitchFamily="2" charset="-79"/>
                <a:cs typeface="David" pitchFamily="2" charset="-79"/>
              </a:rPr>
              <a:t>סיוע </a:t>
            </a:r>
            <a:r>
              <a:rPr lang="he-IL" sz="2400" dirty="0" smtClean="0">
                <a:solidFill>
                  <a:srgbClr val="002060"/>
                </a:solidFill>
                <a:latin typeface="David" pitchFamily="2" charset="-79"/>
                <a:cs typeface="David" pitchFamily="2" charset="-79"/>
              </a:rPr>
              <a:t>מהמנהל</a:t>
            </a:r>
            <a:r>
              <a:rPr lang="he-IL" sz="2400" dirty="0">
                <a:solidFill>
                  <a:srgbClr val="002060"/>
                </a:solidFill>
                <a:latin typeface="David" pitchFamily="2" charset="-79"/>
                <a:cs typeface="David" pitchFamily="2" charset="-79"/>
              </a:rPr>
              <a:t>, יהיו זכאים לתואר ראשון בהתאם לתנאים המופיעים </a:t>
            </a:r>
            <a:r>
              <a:rPr lang="he-IL" sz="2400" dirty="0" smtClean="0">
                <a:solidFill>
                  <a:srgbClr val="002060"/>
                </a:solidFill>
                <a:latin typeface="David" pitchFamily="2" charset="-79"/>
                <a:cs typeface="David" pitchFamily="2" charset="-79"/>
              </a:rPr>
              <a:t>לעיל.</a:t>
            </a:r>
            <a:endParaRPr lang="en-US" sz="2400" dirty="0" smtClean="0">
              <a:solidFill>
                <a:srgbClr val="002060"/>
              </a:solidFill>
              <a:latin typeface="David" pitchFamily="2" charset="-79"/>
              <a:cs typeface="David" pitchFamily="2" charset="-79"/>
            </a:endParaRPr>
          </a:p>
          <a:p>
            <a:pPr lvl="0"/>
            <a:r>
              <a:rPr lang="he-IL" sz="2400" dirty="0" smtClean="0">
                <a:solidFill>
                  <a:srgbClr val="002060"/>
                </a:solidFill>
                <a:latin typeface="David" pitchFamily="2" charset="-79"/>
                <a:cs typeface="David" pitchFamily="2" charset="-79"/>
              </a:rPr>
              <a:t>למען </a:t>
            </a:r>
            <a:r>
              <a:rPr lang="he-IL" sz="2400" dirty="0">
                <a:solidFill>
                  <a:srgbClr val="002060"/>
                </a:solidFill>
                <a:latin typeface="David" pitchFamily="2" charset="-79"/>
                <a:cs typeface="David" pitchFamily="2" charset="-79"/>
              </a:rPr>
              <a:t>הסר ספק, תואר "ספציאליסט" </a:t>
            </a:r>
            <a:r>
              <a:rPr lang="he-IL" sz="2400" dirty="0" smtClean="0">
                <a:solidFill>
                  <a:srgbClr val="002060"/>
                </a:solidFill>
                <a:latin typeface="David" pitchFamily="2" charset="-79"/>
                <a:cs typeface="David" pitchFamily="2" charset="-79"/>
              </a:rPr>
              <a:t>ותואר 1</a:t>
            </a:r>
            <a:r>
              <a:rPr lang="en-US" sz="2400" dirty="0" smtClean="0">
                <a:solidFill>
                  <a:srgbClr val="002060"/>
                </a:solidFill>
                <a:latin typeface="David" pitchFamily="2" charset="-79"/>
                <a:cs typeface="David" pitchFamily="2" charset="-79"/>
              </a:rPr>
              <a:t> </a:t>
            </a:r>
            <a:r>
              <a:rPr lang="en-US" sz="2400" dirty="0">
                <a:solidFill>
                  <a:srgbClr val="002060"/>
                </a:solidFill>
                <a:latin typeface="David" pitchFamily="2" charset="-79"/>
                <a:cs typeface="David" pitchFamily="2" charset="-79"/>
              </a:rPr>
              <a:t>"</a:t>
            </a:r>
            <a:r>
              <a:rPr lang="en-US" sz="2400" dirty="0" smtClean="0">
                <a:solidFill>
                  <a:srgbClr val="002060"/>
                </a:solidFill>
                <a:latin typeface="David" pitchFamily="2" charset="-79"/>
                <a:cs typeface="David" pitchFamily="2" charset="-79"/>
              </a:rPr>
              <a:t>Master" </a:t>
            </a:r>
            <a:r>
              <a:rPr lang="he-IL" sz="2400" dirty="0">
                <a:solidFill>
                  <a:srgbClr val="002060"/>
                </a:solidFill>
                <a:latin typeface="David" pitchFamily="2" charset="-79"/>
                <a:cs typeface="David" pitchFamily="2" charset="-79"/>
              </a:rPr>
              <a:t>לא ייחשבו כתואר שני לצורך מתן הסיוע</a:t>
            </a: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תנאים </a:t>
            </a: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אקדמיים לקבלת סיוע</a:t>
            </a: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6" name="מלבן 5"/>
          <p:cNvSpPr/>
          <p:nvPr/>
        </p:nvSpPr>
        <p:spPr>
          <a:xfrm>
            <a:off x="0" y="6442124"/>
            <a:ext cx="723275" cy="369332"/>
          </a:xfrm>
          <a:prstGeom prst="rect">
            <a:avLst/>
          </a:prstGeom>
        </p:spPr>
        <p:txBody>
          <a:bodyPr wrap="none">
            <a:spAutoFit/>
          </a:bodyPr>
          <a:lstStyle/>
          <a:p>
            <a:pPr algn="ctr"/>
            <a:r>
              <a:rPr lang="he-IL"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שח"ק</a:t>
            </a:r>
          </a:p>
        </p:txBody>
      </p:sp>
    </p:spTree>
    <p:extLst>
      <p:ext uri="{BB962C8B-B14F-4D97-AF65-F5344CB8AC3E}">
        <p14:creationId xmlns:p14="http://schemas.microsoft.com/office/powerpoint/2010/main" val="26905105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07264" y="287632"/>
            <a:ext cx="9802368"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smtClean="0">
              <a:solidFill>
                <a:srgbClr val="002060"/>
              </a:solidFill>
              <a:latin typeface="David" pitchFamily="2" charset="-79"/>
              <a:cs typeface="David" pitchFamily="2" charset="-79"/>
            </a:endParaRPr>
          </a:p>
          <a:p>
            <a:pPr lvl="0"/>
            <a:r>
              <a:rPr lang="he-IL" sz="2400" dirty="0" smtClean="0">
                <a:solidFill>
                  <a:srgbClr val="002060"/>
                </a:solidFill>
                <a:latin typeface="David" pitchFamily="2" charset="-79"/>
                <a:cs typeface="David" pitchFamily="2" charset="-79"/>
              </a:rPr>
              <a:t>תכנית </a:t>
            </a:r>
            <a:r>
              <a:rPr lang="he-IL" sz="2400" dirty="0">
                <a:solidFill>
                  <a:srgbClr val="002060"/>
                </a:solidFill>
                <a:latin typeface="David" pitchFamily="2" charset="-79"/>
                <a:cs typeface="David" pitchFamily="2" charset="-79"/>
              </a:rPr>
              <a:t>המלגות של ארגון ידידי צה"ל בארה"ב ובפנמה</a:t>
            </a:r>
            <a:r>
              <a:rPr lang="en-US" sz="2400" dirty="0">
                <a:solidFill>
                  <a:srgbClr val="002060"/>
                </a:solidFill>
                <a:latin typeface="David" pitchFamily="2" charset="-79"/>
                <a:cs typeface="David" pitchFamily="2" charset="-79"/>
              </a:rPr>
              <a:t> (FIDF) </a:t>
            </a:r>
            <a:r>
              <a:rPr lang="he-IL" sz="2400" dirty="0">
                <a:solidFill>
                  <a:srgbClr val="002060"/>
                </a:solidFill>
                <a:latin typeface="David" pitchFamily="2" charset="-79"/>
                <a:cs typeface="David" pitchFamily="2" charset="-79"/>
              </a:rPr>
              <a:t>נוסדה בשנת 2002, על מנת להוקיר את החיילים ששירתו בתפקידי לחימה </a:t>
            </a:r>
            <a:r>
              <a:rPr lang="he-IL" sz="2400" dirty="0" smtClean="0">
                <a:solidFill>
                  <a:srgbClr val="002060"/>
                </a:solidFill>
                <a:latin typeface="David" pitchFamily="2" charset="-79"/>
                <a:cs typeface="David" pitchFamily="2" charset="-79"/>
              </a:rPr>
              <a:t>בצה"ל</a:t>
            </a:r>
          </a:p>
          <a:p>
            <a:pPr lvl="0"/>
            <a:endParaRPr lang="en-US"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מלגת אימפקט</a:t>
            </a:r>
            <a:r>
              <a:rPr lang="en-US"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 </a:t>
            </a:r>
            <a:r>
              <a:rPr lang="en-US" sz="48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IMPACT</a:t>
            </a:r>
            <a:r>
              <a:rPr lang="en-US"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 - </a:t>
            </a: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 </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6" name="מלבן 5"/>
          <p:cNvSpPr/>
          <p:nvPr/>
        </p:nvSpPr>
        <p:spPr>
          <a:xfrm>
            <a:off x="0" y="6472901"/>
            <a:ext cx="914033" cy="307777"/>
          </a:xfrm>
          <a:prstGeom prst="rect">
            <a:avLst/>
          </a:prstGeom>
        </p:spPr>
        <p:txBody>
          <a:bodyPr wrap="none">
            <a:spAutoFit/>
          </a:bodyPr>
          <a:lstStyle/>
          <a:p>
            <a:pPr algn="ctr"/>
            <a:r>
              <a:rPr lang="en-US" sz="14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IMPACT</a:t>
            </a:r>
            <a:endParaRPr lang="he-IL" sz="14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1026" name="Picture 2" descr="×ª××¦××ª ×ª××× × ×¢×××¨ â«××××ª ××××¤×§× IMPACT -â¬â"/>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5391" y="3457211"/>
            <a:ext cx="2121218" cy="2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7148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07264" y="287632"/>
            <a:ext cx="9802368"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1400" dirty="0" smtClean="0">
              <a:solidFill>
                <a:srgbClr val="002060"/>
              </a:solidFill>
              <a:latin typeface="David" pitchFamily="2" charset="-79"/>
              <a:cs typeface="David" pitchFamily="2" charset="-79"/>
            </a:endParaRPr>
          </a:p>
          <a:p>
            <a:pPr lvl="0"/>
            <a:r>
              <a:rPr lang="he-IL" sz="2400" dirty="0" smtClean="0">
                <a:solidFill>
                  <a:srgbClr val="002060"/>
                </a:solidFill>
                <a:latin typeface="David" pitchFamily="2" charset="-79"/>
                <a:cs typeface="David" pitchFamily="2" charset="-79"/>
              </a:rPr>
              <a:t>מי </a:t>
            </a:r>
            <a:r>
              <a:rPr lang="he-IL" sz="2400" dirty="0">
                <a:solidFill>
                  <a:srgbClr val="002060"/>
                </a:solidFill>
                <a:latin typeface="David" pitchFamily="2" charset="-79"/>
                <a:cs typeface="David" pitchFamily="2" charset="-79"/>
              </a:rPr>
              <a:t>שהינם חיילים משוחררים מהמערך הלוחם בצה"ל (לוחמים ותומכי לחימה ששירתו שירות מלא ותקין ע"פ חוק קליטת חיילים משוחררים), המגיעים ממשפחות מעוטות יכולת כלכלית</a:t>
            </a:r>
            <a:r>
              <a:rPr lang="en-US" sz="2400" dirty="0" smtClean="0">
                <a:solidFill>
                  <a:srgbClr val="002060"/>
                </a:solidFill>
                <a:latin typeface="David" pitchFamily="2" charset="-79"/>
                <a:cs typeface="David" pitchFamily="2" charset="-79"/>
              </a:rPr>
              <a:t>.</a:t>
            </a:r>
            <a:endParaRPr lang="en-US" sz="2400" dirty="0">
              <a:solidFill>
                <a:srgbClr val="002060"/>
              </a:solidFill>
              <a:latin typeface="David" pitchFamily="2" charset="-79"/>
              <a:cs typeface="David" pitchFamily="2" charset="-79"/>
            </a:endParaRPr>
          </a:p>
          <a:p>
            <a:pPr fontAlgn="base"/>
            <a:r>
              <a:rPr lang="he-IL" sz="2400" dirty="0" smtClean="0">
                <a:solidFill>
                  <a:srgbClr val="002060"/>
                </a:solidFill>
                <a:latin typeface="David" pitchFamily="2" charset="-79"/>
                <a:cs typeface="David" pitchFamily="2" charset="-79"/>
              </a:rPr>
              <a:t>משוחררים </a:t>
            </a:r>
            <a:r>
              <a:rPr lang="he-IL" sz="2400" dirty="0">
                <a:solidFill>
                  <a:srgbClr val="002060"/>
                </a:solidFill>
                <a:latin typeface="David" pitchFamily="2" charset="-79"/>
                <a:cs typeface="David" pitchFamily="2" charset="-79"/>
              </a:rPr>
              <a:t>מקבע זכאים לתכנית בתנאי ששירתו עד שלוש שנות קבע (עד דרגת סרן </a:t>
            </a:r>
            <a:r>
              <a:rPr lang="he-IL" sz="2400" dirty="0" smtClean="0">
                <a:solidFill>
                  <a:srgbClr val="002060"/>
                </a:solidFill>
                <a:latin typeface="David" pitchFamily="2" charset="-79"/>
                <a:cs typeface="David" pitchFamily="2" charset="-79"/>
              </a:rPr>
              <a:t>כולל).</a:t>
            </a:r>
            <a:endParaRPr lang="en-US" sz="2400" dirty="0" smtClean="0">
              <a:solidFill>
                <a:srgbClr val="002060"/>
              </a:solidFill>
              <a:latin typeface="David" pitchFamily="2" charset="-79"/>
              <a:cs typeface="David" pitchFamily="2" charset="-79"/>
            </a:endParaRPr>
          </a:p>
          <a:p>
            <a:pPr fontAlgn="base"/>
            <a:r>
              <a:rPr lang="he-IL" sz="2400" dirty="0" smtClean="0">
                <a:solidFill>
                  <a:srgbClr val="002060"/>
                </a:solidFill>
                <a:latin typeface="David" pitchFamily="2" charset="-79"/>
                <a:cs typeface="David" pitchFamily="2" charset="-79"/>
              </a:rPr>
              <a:t>הגשת </a:t>
            </a:r>
            <a:r>
              <a:rPr lang="he-IL" sz="2400" dirty="0">
                <a:solidFill>
                  <a:srgbClr val="002060"/>
                </a:solidFill>
                <a:latin typeface="David" pitchFamily="2" charset="-79"/>
                <a:cs typeface="David" pitchFamily="2" charset="-79"/>
              </a:rPr>
              <a:t>טופס בקשה למלגה עד 5 שנים משנת השחרור </a:t>
            </a:r>
            <a:r>
              <a:rPr lang="he-IL" sz="2400" dirty="0" smtClean="0">
                <a:solidFill>
                  <a:srgbClr val="002060"/>
                </a:solidFill>
                <a:latin typeface="David" pitchFamily="2" charset="-79"/>
                <a:cs typeface="David" pitchFamily="2" charset="-79"/>
              </a:rPr>
              <a:t>מצה"ל.</a:t>
            </a:r>
            <a:endParaRPr lang="en-US" sz="2400" dirty="0">
              <a:solidFill>
                <a:srgbClr val="002060"/>
              </a:solidFill>
              <a:latin typeface="David" pitchFamily="2" charset="-79"/>
              <a:cs typeface="David" pitchFamily="2" charset="-79"/>
            </a:endParaRPr>
          </a:p>
          <a:p>
            <a:pPr lvl="0" fontAlgn="base"/>
            <a:r>
              <a:rPr lang="he-IL" sz="2400" dirty="0">
                <a:solidFill>
                  <a:srgbClr val="002060"/>
                </a:solidFill>
                <a:latin typeface="David" pitchFamily="2" charset="-79"/>
                <a:cs typeface="David" pitchFamily="2" charset="-79"/>
              </a:rPr>
              <a:t>לימודים בהיקף שעות מלא לתואר ראשון במוסד המוכר ע"י המוסד להשכלה גבוהה (בארץ), או לימודי תעודה (של שנה לפחות), במוסד לימודים המוכר ע"י משרד החינוך/התרבות/ההשכלה</a:t>
            </a:r>
            <a:r>
              <a:rPr lang="en-US" sz="2400" dirty="0">
                <a:solidFill>
                  <a:srgbClr val="002060"/>
                </a:solidFill>
                <a:latin typeface="David" pitchFamily="2" charset="-79"/>
                <a:cs typeface="David" pitchFamily="2" charset="-79"/>
              </a:rPr>
              <a:t>.</a:t>
            </a:r>
          </a:p>
          <a:p>
            <a:r>
              <a:rPr lang="he-IL" sz="2400" dirty="0">
                <a:solidFill>
                  <a:srgbClr val="002060"/>
                </a:solidFill>
                <a:latin typeface="David" pitchFamily="2" charset="-79"/>
                <a:cs typeface="David" pitchFamily="2" charset="-79"/>
              </a:rPr>
              <a:t>המלגאים נבחרים ע"י וועדה ציבורית</a:t>
            </a:r>
            <a:endParaRPr lang="en-US"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תנאי הזכאות לתכנית</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6" name="מלבן 5"/>
          <p:cNvSpPr/>
          <p:nvPr/>
        </p:nvSpPr>
        <p:spPr>
          <a:xfrm>
            <a:off x="0" y="6472901"/>
            <a:ext cx="914033" cy="307777"/>
          </a:xfrm>
          <a:prstGeom prst="rect">
            <a:avLst/>
          </a:prstGeom>
        </p:spPr>
        <p:txBody>
          <a:bodyPr wrap="none">
            <a:spAutoFit/>
          </a:bodyPr>
          <a:lstStyle/>
          <a:p>
            <a:pPr algn="ctr"/>
            <a:r>
              <a:rPr lang="en-US" sz="14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IMPACT</a:t>
            </a:r>
            <a:endParaRPr lang="he-IL" sz="14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4871926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07264" y="287632"/>
            <a:ext cx="9802368"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smtClean="0">
              <a:solidFill>
                <a:srgbClr val="002060"/>
              </a:solidFill>
              <a:latin typeface="David" pitchFamily="2" charset="-79"/>
              <a:cs typeface="David" pitchFamily="2" charset="-79"/>
            </a:endParaRPr>
          </a:p>
          <a:p>
            <a:r>
              <a:rPr lang="he-IL" sz="2400" dirty="0" smtClean="0">
                <a:solidFill>
                  <a:srgbClr val="002060"/>
                </a:solidFill>
                <a:latin typeface="David" pitchFamily="2" charset="-79"/>
                <a:cs typeface="David" pitchFamily="2" charset="-79"/>
              </a:rPr>
              <a:t>מלגת </a:t>
            </a:r>
            <a:r>
              <a:rPr lang="he-IL" sz="2400" dirty="0">
                <a:solidFill>
                  <a:srgbClr val="002060"/>
                </a:solidFill>
                <a:latin typeface="David" pitchFamily="2" charset="-79"/>
                <a:cs typeface="David" pitchFamily="2" charset="-79"/>
              </a:rPr>
              <a:t>לימודים בגובה 4,000 $ לכל שנת לימוד (נכון לשנת הלימודים תשע"ז). </a:t>
            </a:r>
            <a:endParaRPr lang="he-IL" sz="2400" dirty="0" smtClean="0">
              <a:solidFill>
                <a:srgbClr val="002060"/>
              </a:solidFill>
              <a:latin typeface="David" pitchFamily="2" charset="-79"/>
              <a:cs typeface="David" pitchFamily="2" charset="-79"/>
            </a:endParaRPr>
          </a:p>
          <a:p>
            <a:r>
              <a:rPr lang="he-IL" sz="2400" dirty="0" smtClean="0">
                <a:solidFill>
                  <a:srgbClr val="002060"/>
                </a:solidFill>
                <a:latin typeface="David" pitchFamily="2" charset="-79"/>
                <a:cs typeface="David" pitchFamily="2" charset="-79"/>
              </a:rPr>
              <a:t>כל </a:t>
            </a:r>
            <a:r>
              <a:rPr lang="he-IL" sz="2400" dirty="0">
                <a:solidFill>
                  <a:srgbClr val="002060"/>
                </a:solidFill>
                <a:latin typeface="David" pitchFamily="2" charset="-79"/>
                <a:cs typeface="David" pitchFamily="2" charset="-79"/>
              </a:rPr>
              <a:t>מלגאי ממומן ע"י תורם אישי המלווה אותו לאורך כל לימודי התואר הראשון</a:t>
            </a:r>
            <a:r>
              <a:rPr lang="en-US" sz="2400" dirty="0" smtClean="0">
                <a:solidFill>
                  <a:srgbClr val="002060"/>
                </a:solidFill>
                <a:latin typeface="David" pitchFamily="2" charset="-79"/>
                <a:cs typeface="David" pitchFamily="2" charset="-79"/>
              </a:rPr>
              <a:t>.</a:t>
            </a:r>
            <a:endParaRPr lang="he-IL" sz="2400" dirty="0" smtClean="0">
              <a:solidFill>
                <a:srgbClr val="002060"/>
              </a:solidFill>
              <a:latin typeface="David" pitchFamily="2" charset="-79"/>
              <a:cs typeface="David" pitchFamily="2" charset="-79"/>
            </a:endParaRPr>
          </a:p>
          <a:p>
            <a:r>
              <a:rPr lang="he-IL" sz="2400" dirty="0" smtClean="0">
                <a:solidFill>
                  <a:srgbClr val="002060"/>
                </a:solidFill>
                <a:latin typeface="David" pitchFamily="2" charset="-79"/>
                <a:cs typeface="David" pitchFamily="2" charset="-79"/>
              </a:rPr>
              <a:t>פרטים </a:t>
            </a:r>
            <a:r>
              <a:rPr lang="he-IL" sz="2400" dirty="0">
                <a:solidFill>
                  <a:srgbClr val="002060"/>
                </a:solidFill>
                <a:latin typeface="David" pitchFamily="2" charset="-79"/>
                <a:cs typeface="David" pitchFamily="2" charset="-79"/>
              </a:rPr>
              <a:t>נוספים והרשמה באתר </a:t>
            </a:r>
            <a:r>
              <a:rPr lang="he-IL" sz="2400" dirty="0" smtClean="0">
                <a:solidFill>
                  <a:srgbClr val="002060"/>
                </a:solidFill>
                <a:latin typeface="David" pitchFamily="2" charset="-79"/>
                <a:cs typeface="David" pitchFamily="2" charset="-79"/>
              </a:rPr>
              <a:t>תכנית </a:t>
            </a:r>
            <a:r>
              <a:rPr lang="en-US" sz="2400" dirty="0">
                <a:latin typeface="David" panose="020E0502060401010101" pitchFamily="34" charset="-79"/>
                <a:cs typeface="David" panose="020E0502060401010101" pitchFamily="34" charset="-79"/>
              </a:rPr>
              <a:t> </a:t>
            </a:r>
            <a:r>
              <a:rPr lang="en-US" sz="2400" u="sng" dirty="0">
                <a:latin typeface="David" panose="020E0502060401010101" pitchFamily="34" charset="-79"/>
                <a:cs typeface="David" panose="020E0502060401010101" pitchFamily="34" charset="-79"/>
                <a:hlinkClick r:id="rId2" tooltip="פרטים נוספים - IMPACT"/>
              </a:rPr>
              <a:t>IMPACT</a:t>
            </a:r>
            <a:endParaRPr lang="en-US" sz="2400" dirty="0">
              <a:latin typeface="David" panose="020E0502060401010101" pitchFamily="34" charset="-79"/>
              <a:cs typeface="David" panose="020E0502060401010101" pitchFamily="34" charset="-79"/>
            </a:endParaRPr>
          </a:p>
          <a:p>
            <a:pPr lvl="0"/>
            <a:endParaRPr lang="he-IL" sz="2400" dirty="0" smtClean="0">
              <a:solidFill>
                <a:srgbClr val="002060"/>
              </a:solidFill>
              <a:latin typeface="David" pitchFamily="2" charset="-79"/>
              <a:cs typeface="David" pitchFamily="2" charset="-79"/>
            </a:endParaRPr>
          </a:p>
          <a:p>
            <a:pPr lvl="0"/>
            <a:endParaRPr lang="en-US"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מה כוללת התכנית?</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6" name="מלבן 5"/>
          <p:cNvSpPr/>
          <p:nvPr/>
        </p:nvSpPr>
        <p:spPr>
          <a:xfrm>
            <a:off x="0" y="6472901"/>
            <a:ext cx="914033" cy="307777"/>
          </a:xfrm>
          <a:prstGeom prst="rect">
            <a:avLst/>
          </a:prstGeom>
        </p:spPr>
        <p:txBody>
          <a:bodyPr wrap="none">
            <a:spAutoFit/>
          </a:bodyPr>
          <a:lstStyle/>
          <a:p>
            <a:pPr algn="ctr"/>
            <a:r>
              <a:rPr lang="en-US" sz="14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IMPACT</a:t>
            </a:r>
            <a:endParaRPr lang="he-IL" sz="14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3696303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smtClean="0">
              <a:solidFill>
                <a:srgbClr val="002060"/>
              </a:solidFill>
              <a:latin typeface="David" pitchFamily="2" charset="-79"/>
              <a:cs typeface="David" pitchFamily="2" charset="-79"/>
            </a:endParaRPr>
          </a:p>
          <a:p>
            <a:pPr lvl="0"/>
            <a:r>
              <a:rPr lang="he-IL" sz="2400" dirty="0" smtClean="0">
                <a:solidFill>
                  <a:srgbClr val="002060"/>
                </a:solidFill>
                <a:latin typeface="David" pitchFamily="2" charset="-79"/>
                <a:cs typeface="David" pitchFamily="2" charset="-79"/>
              </a:rPr>
              <a:t>הקרן </a:t>
            </a:r>
            <a:r>
              <a:rPr lang="he-IL" sz="2400" dirty="0">
                <a:solidFill>
                  <a:srgbClr val="002060"/>
                </a:solidFill>
                <a:latin typeface="David" pitchFamily="2" charset="-79"/>
                <a:cs typeface="David" pitchFamily="2" charset="-79"/>
              </a:rPr>
              <a:t>הוקמה ע"י ג'רי שוורץ </a:t>
            </a:r>
            <a:r>
              <a:rPr lang="he-IL" sz="2400" dirty="0" err="1">
                <a:solidFill>
                  <a:srgbClr val="002060"/>
                </a:solidFill>
                <a:latin typeface="David" pitchFamily="2" charset="-79"/>
                <a:cs typeface="David" pitchFamily="2" charset="-79"/>
              </a:rPr>
              <a:t>והת'ר</a:t>
            </a:r>
            <a:r>
              <a:rPr lang="he-IL" sz="2400" dirty="0">
                <a:solidFill>
                  <a:srgbClr val="002060"/>
                </a:solidFill>
                <a:latin typeface="David" pitchFamily="2" charset="-79"/>
                <a:cs typeface="David" pitchFamily="2" charset="-79"/>
              </a:rPr>
              <a:t> </a:t>
            </a:r>
            <a:r>
              <a:rPr lang="he-IL" sz="2400" dirty="0" err="1">
                <a:solidFill>
                  <a:srgbClr val="002060"/>
                </a:solidFill>
                <a:latin typeface="David" pitchFamily="2" charset="-79"/>
                <a:cs typeface="David" pitchFamily="2" charset="-79"/>
              </a:rPr>
              <a:t>רייסמן</a:t>
            </a:r>
            <a:r>
              <a:rPr lang="he-IL" sz="2400" dirty="0">
                <a:solidFill>
                  <a:srgbClr val="002060"/>
                </a:solidFill>
                <a:latin typeface="David" pitchFamily="2" charset="-79"/>
                <a:cs typeface="David" pitchFamily="2" charset="-79"/>
              </a:rPr>
              <a:t> מקנדה. </a:t>
            </a:r>
            <a:endParaRPr lang="he-IL" sz="2400" dirty="0" smtClean="0">
              <a:solidFill>
                <a:srgbClr val="002060"/>
              </a:solidFill>
              <a:latin typeface="David" pitchFamily="2" charset="-79"/>
              <a:cs typeface="David" pitchFamily="2" charset="-79"/>
            </a:endParaRPr>
          </a:p>
          <a:p>
            <a:pPr lvl="0"/>
            <a:r>
              <a:rPr lang="he-IL" sz="2400" dirty="0" smtClean="0">
                <a:solidFill>
                  <a:srgbClr val="002060"/>
                </a:solidFill>
                <a:latin typeface="David" pitchFamily="2" charset="-79"/>
                <a:cs typeface="David" pitchFamily="2" charset="-79"/>
              </a:rPr>
              <a:t>בני </a:t>
            </a:r>
            <a:r>
              <a:rPr lang="he-IL" sz="2400" dirty="0">
                <a:solidFill>
                  <a:srgbClr val="002060"/>
                </a:solidFill>
                <a:latin typeface="David" pitchFamily="2" charset="-79"/>
                <a:cs typeface="David" pitchFamily="2" charset="-79"/>
              </a:rPr>
              <a:t>הזוג רואים בחיילים הבודדים הבוחרים לשרת בצה"ל את חוד החנית בתחום ההתנדבות והתרומה למדינת ישראל</a:t>
            </a:r>
            <a:r>
              <a:rPr lang="en-US" sz="2400" dirty="0">
                <a:solidFill>
                  <a:srgbClr val="002060"/>
                </a:solidFill>
                <a:latin typeface="David" pitchFamily="2" charset="-79"/>
                <a:cs typeface="David" pitchFamily="2" charset="-79"/>
              </a:rPr>
              <a:t>.</a:t>
            </a:r>
          </a:p>
          <a:p>
            <a:pPr lvl="0"/>
            <a:endParaRPr lang="en-US"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מלגת הישג</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8" name="מלבן 7"/>
          <p:cNvSpPr/>
          <p:nvPr/>
        </p:nvSpPr>
        <p:spPr>
          <a:xfrm>
            <a:off x="41679" y="6442124"/>
            <a:ext cx="639919" cy="369332"/>
          </a:xfrm>
          <a:prstGeom prst="rect">
            <a:avLst/>
          </a:prstGeom>
        </p:spPr>
        <p:txBody>
          <a:bodyPr wrap="none">
            <a:spAutoFit/>
          </a:bodyPr>
          <a:lstStyle/>
          <a:p>
            <a:pPr algn="ctr"/>
            <a:r>
              <a:rPr lang="he-IL"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הישג</a:t>
            </a:r>
            <a:endParaRPr lang="he-IL"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2050" name="Picture 2" descr="×ª××¦××ª ×ª××× × ×¢×××¨ ××××ª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8539" y="3768627"/>
            <a:ext cx="4574921" cy="1828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6595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smtClean="0">
              <a:solidFill>
                <a:srgbClr val="002060"/>
              </a:solidFill>
              <a:latin typeface="David" pitchFamily="2" charset="-79"/>
              <a:cs typeface="David" pitchFamily="2" charset="-79"/>
            </a:endParaRPr>
          </a:p>
          <a:p>
            <a:pPr lvl="0"/>
            <a:r>
              <a:rPr lang="he-IL" sz="2400" dirty="0" smtClean="0">
                <a:solidFill>
                  <a:srgbClr val="002060"/>
                </a:solidFill>
                <a:latin typeface="David" pitchFamily="2" charset="-79"/>
                <a:cs typeface="David" pitchFamily="2" charset="-79"/>
              </a:rPr>
              <a:t>הכרה </a:t>
            </a:r>
            <a:r>
              <a:rPr lang="he-IL" sz="2400" dirty="0">
                <a:solidFill>
                  <a:srgbClr val="002060"/>
                </a:solidFill>
                <a:latin typeface="David" pitchFamily="2" charset="-79"/>
                <a:cs typeface="David" pitchFamily="2" charset="-79"/>
              </a:rPr>
              <a:t>כחייל בודד בצה"ל (לא כולל בני שליחים), לתקופה של לפחות מחצית מהשירות הצבאי</a:t>
            </a:r>
            <a:r>
              <a:rPr lang="en-US" sz="2400" dirty="0">
                <a:solidFill>
                  <a:srgbClr val="002060"/>
                </a:solidFill>
                <a:latin typeface="David" pitchFamily="2" charset="-79"/>
                <a:cs typeface="David" pitchFamily="2" charset="-79"/>
              </a:rPr>
              <a:t>.</a:t>
            </a:r>
          </a:p>
          <a:p>
            <a:pPr lvl="0" fontAlgn="base"/>
            <a:r>
              <a:rPr lang="he-IL" sz="2400" dirty="0">
                <a:solidFill>
                  <a:srgbClr val="002060"/>
                </a:solidFill>
                <a:latin typeface="David" pitchFamily="2" charset="-79"/>
                <a:cs typeface="David" pitchFamily="2" charset="-79"/>
              </a:rPr>
              <a:t>שירות צבאי מלא, משמעותי ותקין (בנים - לפחות 24 חודשים; בנות - לפחות 12 חודשים), תינתן עדיפות ללוחמים</a:t>
            </a:r>
            <a:r>
              <a:rPr lang="en-US" sz="2400" dirty="0">
                <a:solidFill>
                  <a:srgbClr val="002060"/>
                </a:solidFill>
                <a:latin typeface="David" pitchFamily="2" charset="-79"/>
                <a:cs typeface="David" pitchFamily="2" charset="-79"/>
              </a:rPr>
              <a:t>.</a:t>
            </a:r>
          </a:p>
          <a:p>
            <a:pPr lvl="0" fontAlgn="base"/>
            <a:r>
              <a:rPr lang="he-IL" sz="2400" dirty="0">
                <a:solidFill>
                  <a:srgbClr val="002060"/>
                </a:solidFill>
                <a:latin typeface="David" pitchFamily="2" charset="-79"/>
                <a:cs typeface="David" pitchFamily="2" charset="-79"/>
              </a:rPr>
              <a:t>לימודים לתואר ראשון במוסד אקדמי מוכר (במדינת ישראל בלבד), המאושר ע"י המועצה להשכלה גבוהה (למעט </a:t>
            </a:r>
            <a:r>
              <a:rPr lang="he-IL" sz="2400" dirty="0" err="1">
                <a:solidFill>
                  <a:srgbClr val="002060"/>
                </a:solidFill>
                <a:latin typeface="David" pitchFamily="2" charset="-79"/>
                <a:cs typeface="David" pitchFamily="2" charset="-79"/>
              </a:rPr>
              <a:t>האונ</a:t>
            </a:r>
            <a:r>
              <a:rPr lang="he-IL" sz="2400" dirty="0">
                <a:solidFill>
                  <a:srgbClr val="002060"/>
                </a:solidFill>
                <a:latin typeface="David" pitchFamily="2" charset="-79"/>
                <a:cs typeface="David" pitchFamily="2" charset="-79"/>
              </a:rPr>
              <a:t>' הפתוחה), בהיקף לימודים מלא</a:t>
            </a:r>
            <a:r>
              <a:rPr lang="en-US" sz="2400" dirty="0">
                <a:solidFill>
                  <a:srgbClr val="002060"/>
                </a:solidFill>
                <a:latin typeface="David" pitchFamily="2" charset="-79"/>
                <a:cs typeface="David" pitchFamily="2" charset="-79"/>
              </a:rPr>
              <a:t>.</a:t>
            </a:r>
            <a:br>
              <a:rPr lang="en-US" sz="2400" dirty="0">
                <a:solidFill>
                  <a:srgbClr val="002060"/>
                </a:solidFill>
                <a:latin typeface="David" pitchFamily="2" charset="-79"/>
                <a:cs typeface="David" pitchFamily="2" charset="-79"/>
              </a:rPr>
            </a:br>
            <a:r>
              <a:rPr lang="en-US" sz="2400" dirty="0">
                <a:solidFill>
                  <a:srgbClr val="002060"/>
                </a:solidFill>
                <a:latin typeface="David" pitchFamily="2" charset="-79"/>
                <a:cs typeface="David" pitchFamily="2" charset="-79"/>
              </a:rPr>
              <a:t>* </a:t>
            </a:r>
            <a:r>
              <a:rPr lang="he-IL" sz="2400" dirty="0">
                <a:solidFill>
                  <a:srgbClr val="002060"/>
                </a:solidFill>
                <a:latin typeface="David" pitchFamily="2" charset="-79"/>
                <a:cs typeface="David" pitchFamily="2" charset="-79"/>
              </a:rPr>
              <a:t>המלגה לא מיועדת ללימודי מכינה או השלמות</a:t>
            </a:r>
            <a:r>
              <a:rPr lang="en-US" sz="2400" dirty="0">
                <a:solidFill>
                  <a:srgbClr val="002060"/>
                </a:solidFill>
                <a:latin typeface="David" pitchFamily="2" charset="-79"/>
                <a:cs typeface="David" pitchFamily="2" charset="-79"/>
              </a:rPr>
              <a:t>.</a:t>
            </a:r>
          </a:p>
          <a:p>
            <a:pPr lvl="0" fontAlgn="base"/>
            <a:r>
              <a:rPr lang="he-IL" sz="2400" dirty="0">
                <a:solidFill>
                  <a:srgbClr val="002060"/>
                </a:solidFill>
                <a:latin typeface="David" pitchFamily="2" charset="-79"/>
                <a:cs typeface="David" pitchFamily="2" charset="-79"/>
              </a:rPr>
              <a:t>תחילת לימודים תוך שנתיים מיום השחרור (תקופות מכינה ופסיכומטרי אינן </a:t>
            </a:r>
            <a:r>
              <a:rPr lang="he-IL" sz="2400" dirty="0" smtClean="0">
                <a:solidFill>
                  <a:srgbClr val="002060"/>
                </a:solidFill>
                <a:latin typeface="David" pitchFamily="2" charset="-79"/>
                <a:cs typeface="David" pitchFamily="2" charset="-79"/>
              </a:rPr>
              <a:t>נספרות</a:t>
            </a:r>
            <a:r>
              <a:rPr lang="en-US" sz="2400" dirty="0" smtClean="0">
                <a:solidFill>
                  <a:srgbClr val="002060"/>
                </a:solidFill>
                <a:latin typeface="David" pitchFamily="2" charset="-79"/>
                <a:cs typeface="David" pitchFamily="2" charset="-79"/>
              </a:rPr>
              <a:t>(</a:t>
            </a:r>
            <a:endParaRPr lang="he-IL" sz="2400" dirty="0" smtClean="0">
              <a:solidFill>
                <a:srgbClr val="002060"/>
              </a:solidFill>
              <a:latin typeface="David" pitchFamily="2" charset="-79"/>
              <a:cs typeface="David" pitchFamily="2" charset="-79"/>
            </a:endParaRPr>
          </a:p>
          <a:p>
            <a:pPr lvl="0" fontAlgn="base"/>
            <a:r>
              <a:rPr lang="he-IL" sz="2400" dirty="0" smtClean="0">
                <a:solidFill>
                  <a:srgbClr val="002060"/>
                </a:solidFill>
                <a:latin typeface="David" pitchFamily="2" charset="-79"/>
                <a:cs typeface="David" pitchFamily="2" charset="-79"/>
              </a:rPr>
              <a:t>אופק </a:t>
            </a:r>
            <a:r>
              <a:rPr lang="he-IL" sz="2400" dirty="0">
                <a:solidFill>
                  <a:srgbClr val="002060"/>
                </a:solidFill>
                <a:latin typeface="David" pitchFamily="2" charset="-79"/>
                <a:cs typeface="David" pitchFamily="2" charset="-79"/>
              </a:rPr>
              <a:t>לימודים עתידי של שלוש שנים לפחות, תינתן עדיפות לתלמידי שנה א</a:t>
            </a:r>
            <a:r>
              <a:rPr lang="en-US" sz="2400" dirty="0">
                <a:solidFill>
                  <a:srgbClr val="002060"/>
                </a:solidFill>
                <a:latin typeface="David" pitchFamily="2" charset="-79"/>
                <a:cs typeface="David" pitchFamily="2" charset="-79"/>
              </a:rPr>
              <a:t>'</a:t>
            </a:r>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תנאי הזכאות לתכנית</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8" name="מלבן 7"/>
          <p:cNvSpPr/>
          <p:nvPr/>
        </p:nvSpPr>
        <p:spPr>
          <a:xfrm>
            <a:off x="41679" y="6442124"/>
            <a:ext cx="639919" cy="369332"/>
          </a:xfrm>
          <a:prstGeom prst="rect">
            <a:avLst/>
          </a:prstGeom>
        </p:spPr>
        <p:txBody>
          <a:bodyPr wrap="none">
            <a:spAutoFit/>
          </a:bodyPr>
          <a:lstStyle/>
          <a:p>
            <a:pPr algn="ctr"/>
            <a:r>
              <a:rPr lang="he-IL"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הישג</a:t>
            </a:r>
            <a:endParaRPr lang="he-IL"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511012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smtClean="0">
              <a:solidFill>
                <a:srgbClr val="002060"/>
              </a:solidFill>
              <a:latin typeface="David" pitchFamily="2" charset="-79"/>
              <a:cs typeface="David" pitchFamily="2" charset="-79"/>
            </a:endParaRPr>
          </a:p>
          <a:p>
            <a:pPr lvl="0"/>
            <a:r>
              <a:rPr lang="he-IL" sz="2400" dirty="0" smtClean="0">
                <a:solidFill>
                  <a:srgbClr val="002060"/>
                </a:solidFill>
                <a:latin typeface="David" pitchFamily="2" charset="-79"/>
                <a:cs typeface="David" pitchFamily="2" charset="-79"/>
              </a:rPr>
              <a:t>התחייבות </a:t>
            </a:r>
            <a:r>
              <a:rPr lang="he-IL" sz="2400" dirty="0">
                <a:solidFill>
                  <a:srgbClr val="002060"/>
                </a:solidFill>
                <a:latin typeface="David" pitchFamily="2" charset="-79"/>
                <a:cs typeface="David" pitchFamily="2" charset="-79"/>
              </a:rPr>
              <a:t>של מקבלי המלגה להתנדבות שנתית, לעמידה בדרישות האקדמיות ולנטילת חלק בפעילויות קהילת "</a:t>
            </a:r>
            <a:r>
              <a:rPr lang="he-IL" sz="2400" dirty="0" smtClean="0">
                <a:solidFill>
                  <a:srgbClr val="002060"/>
                </a:solidFill>
                <a:latin typeface="David" pitchFamily="2" charset="-79"/>
                <a:cs typeface="David" pitchFamily="2" charset="-79"/>
              </a:rPr>
              <a:t>הישג</a:t>
            </a:r>
            <a:r>
              <a:rPr lang="en-US" sz="2400" dirty="0" smtClean="0">
                <a:solidFill>
                  <a:srgbClr val="002060"/>
                </a:solidFill>
                <a:latin typeface="David" pitchFamily="2" charset="-79"/>
                <a:cs typeface="David" pitchFamily="2" charset="-79"/>
              </a:rPr>
              <a:t>"</a:t>
            </a:r>
            <a:endParaRPr lang="en-US" sz="2400"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ישנה אפשרות למלגה גם עבור לימודי תואר שני - בתנאי שהתואר הראשון נלמד בחו"ל. המלגה מיועדת ללימודי תואר בלבד, לא כולל קורסי השלמה לתואר שני</a:t>
            </a: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תנאי הזכאות לתכנית</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8" name="מלבן 7"/>
          <p:cNvSpPr/>
          <p:nvPr/>
        </p:nvSpPr>
        <p:spPr>
          <a:xfrm>
            <a:off x="41679" y="6442124"/>
            <a:ext cx="639919" cy="369332"/>
          </a:xfrm>
          <a:prstGeom prst="rect">
            <a:avLst/>
          </a:prstGeom>
        </p:spPr>
        <p:txBody>
          <a:bodyPr wrap="none">
            <a:spAutoFit/>
          </a:bodyPr>
          <a:lstStyle/>
          <a:p>
            <a:pPr algn="ctr"/>
            <a:r>
              <a:rPr lang="he-IL"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הישג</a:t>
            </a:r>
            <a:endParaRPr lang="he-IL"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7049578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smtClean="0">
              <a:solidFill>
                <a:srgbClr val="002060"/>
              </a:solidFill>
              <a:latin typeface="David" pitchFamily="2" charset="-79"/>
              <a:cs typeface="David" pitchFamily="2" charset="-79"/>
            </a:endParaRPr>
          </a:p>
          <a:p>
            <a:pPr lvl="0" fontAlgn="base"/>
            <a:r>
              <a:rPr lang="he-IL" sz="2400" dirty="0" smtClean="0">
                <a:solidFill>
                  <a:srgbClr val="002060"/>
                </a:solidFill>
                <a:latin typeface="David" pitchFamily="2" charset="-79"/>
                <a:cs typeface="David" pitchFamily="2" charset="-79"/>
              </a:rPr>
              <a:t>מימון </a:t>
            </a:r>
            <a:r>
              <a:rPr lang="he-IL" sz="2400" dirty="0">
                <a:solidFill>
                  <a:srgbClr val="002060"/>
                </a:solidFill>
                <a:latin typeface="David" pitchFamily="2" charset="-79"/>
                <a:cs typeface="David" pitchFamily="2" charset="-79"/>
              </a:rPr>
              <a:t>שכר הלימוד לתואר ראשון</a:t>
            </a:r>
            <a:r>
              <a:rPr lang="en-US" sz="2400" dirty="0">
                <a:solidFill>
                  <a:srgbClr val="002060"/>
                </a:solidFill>
                <a:latin typeface="David" pitchFamily="2" charset="-79"/>
                <a:cs typeface="David" pitchFamily="2" charset="-79"/>
              </a:rPr>
              <a:t>.</a:t>
            </a:r>
          </a:p>
          <a:p>
            <a:pPr lvl="0" fontAlgn="base"/>
            <a:r>
              <a:rPr lang="he-IL" sz="2400" dirty="0">
                <a:solidFill>
                  <a:srgbClr val="002060"/>
                </a:solidFill>
                <a:latin typeface="David" pitchFamily="2" charset="-79"/>
                <a:cs typeface="David" pitchFamily="2" charset="-79"/>
              </a:rPr>
              <a:t>מימון דמי קיום חודשיים</a:t>
            </a:r>
            <a:r>
              <a:rPr lang="en-US" sz="2400" dirty="0">
                <a:solidFill>
                  <a:srgbClr val="002060"/>
                </a:solidFill>
                <a:latin typeface="David" pitchFamily="2" charset="-79"/>
                <a:cs typeface="David" pitchFamily="2" charset="-79"/>
              </a:rPr>
              <a:t>.</a:t>
            </a:r>
          </a:p>
          <a:p>
            <a:pPr lvl="0" fontAlgn="base"/>
            <a:r>
              <a:rPr lang="he-IL" sz="2400" dirty="0">
                <a:solidFill>
                  <a:srgbClr val="002060"/>
                </a:solidFill>
                <a:latin typeface="David" pitchFamily="2" charset="-79"/>
                <a:cs typeface="David" pitchFamily="2" charset="-79"/>
              </a:rPr>
              <a:t>מסלול למצוינות אקדמית וחברתית - תכנית המלגות מתמקדת בטיפוח המוטיבציה והמאפיינים הייחודיים של החייל הבודד</a:t>
            </a:r>
            <a:r>
              <a:rPr lang="en-US" sz="2400" dirty="0">
                <a:solidFill>
                  <a:srgbClr val="002060"/>
                </a:solidFill>
                <a:latin typeface="David" pitchFamily="2" charset="-79"/>
                <a:cs typeface="David" pitchFamily="2" charset="-79"/>
              </a:rPr>
              <a:t>.</a:t>
            </a:r>
          </a:p>
          <a:p>
            <a:pPr lvl="0" fontAlgn="base"/>
            <a:r>
              <a:rPr lang="he-IL" sz="2400" dirty="0">
                <a:solidFill>
                  <a:srgbClr val="002060"/>
                </a:solidFill>
                <a:latin typeface="David" pitchFamily="2" charset="-79"/>
                <a:cs typeface="David" pitchFamily="2" charset="-79"/>
              </a:rPr>
              <a:t>התנדבות שנתית</a:t>
            </a:r>
            <a:r>
              <a:rPr lang="en-US" sz="2400" dirty="0">
                <a:solidFill>
                  <a:srgbClr val="002060"/>
                </a:solidFill>
                <a:latin typeface="David" pitchFamily="2" charset="-79"/>
                <a:cs typeface="David" pitchFamily="2" charset="-79"/>
              </a:rPr>
              <a:t>.</a:t>
            </a:r>
          </a:p>
          <a:p>
            <a:pPr fontAlgn="base"/>
            <a:r>
              <a:rPr lang="he-IL" sz="2400" dirty="0">
                <a:solidFill>
                  <a:srgbClr val="002060"/>
                </a:solidFill>
                <a:latin typeface="David" pitchFamily="2" charset="-79"/>
                <a:cs typeface="David" pitchFamily="2" charset="-79"/>
              </a:rPr>
              <a:t>פרטים נוספים והרשמה</a:t>
            </a:r>
            <a:r>
              <a:rPr lang="en-US" sz="2400" dirty="0"/>
              <a:t> </a:t>
            </a:r>
            <a:r>
              <a:rPr lang="he-IL" sz="2400" u="sng" dirty="0">
                <a:latin typeface="David" panose="020E0502060401010101" pitchFamily="34" charset="-79"/>
                <a:cs typeface="David" panose="020E0502060401010101" pitchFamily="34" charset="-79"/>
                <a:hlinkClick r:id="rId2" tooltip="פרטים נוספים - באתר קרן הישג"/>
              </a:rPr>
              <a:t>באתר קרן הישג</a:t>
            </a:r>
            <a:r>
              <a:rPr lang="en-US" sz="2400" dirty="0">
                <a:latin typeface="David" panose="020E0502060401010101" pitchFamily="34" charset="-79"/>
                <a:cs typeface="David" panose="020E0502060401010101" pitchFamily="34" charset="-79"/>
              </a:rPr>
              <a:t> </a:t>
            </a:r>
            <a:r>
              <a:rPr lang="he-IL" sz="2400" dirty="0">
                <a:solidFill>
                  <a:srgbClr val="002060"/>
                </a:solidFill>
                <a:latin typeface="David" pitchFamily="2" charset="-79"/>
                <a:cs typeface="David" pitchFamily="2" charset="-79"/>
              </a:rPr>
              <a:t>או בטלפון מספר 03-7113100</a:t>
            </a:r>
            <a:r>
              <a:rPr lang="en-US" sz="2400" dirty="0">
                <a:solidFill>
                  <a:srgbClr val="002060"/>
                </a:solidFill>
                <a:latin typeface="David" pitchFamily="2" charset="-79"/>
                <a:cs typeface="David" pitchFamily="2" charset="-79"/>
              </a:rPr>
              <a:t>.</a:t>
            </a:r>
          </a:p>
          <a:p>
            <a:pPr lvl="0"/>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מה כוללת התכנית?</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8" name="מלבן 7"/>
          <p:cNvSpPr/>
          <p:nvPr/>
        </p:nvSpPr>
        <p:spPr>
          <a:xfrm>
            <a:off x="41679" y="6442124"/>
            <a:ext cx="639919" cy="369332"/>
          </a:xfrm>
          <a:prstGeom prst="rect">
            <a:avLst/>
          </a:prstGeom>
        </p:spPr>
        <p:txBody>
          <a:bodyPr wrap="none">
            <a:spAutoFit/>
          </a:bodyPr>
          <a:lstStyle/>
          <a:p>
            <a:pPr algn="ctr"/>
            <a:r>
              <a:rPr lang="he-IL"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הישג</a:t>
            </a:r>
            <a:endParaRPr lang="he-IL"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842898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smtClean="0">
              <a:solidFill>
                <a:srgbClr val="002060"/>
              </a:solidFill>
              <a:latin typeface="David" pitchFamily="2" charset="-79"/>
              <a:cs typeface="David" pitchFamily="2" charset="-79"/>
            </a:endParaRPr>
          </a:p>
          <a:p>
            <a:pPr lvl="0"/>
            <a:r>
              <a:rPr lang="he-IL" sz="2400" dirty="0" smtClean="0">
                <a:solidFill>
                  <a:srgbClr val="002060"/>
                </a:solidFill>
                <a:latin typeface="David" pitchFamily="2" charset="-79"/>
                <a:cs typeface="David" pitchFamily="2" charset="-79"/>
              </a:rPr>
              <a:t>הרמטכ"ל הכריז </a:t>
            </a:r>
            <a:r>
              <a:rPr lang="he-IL" sz="2400" dirty="0">
                <a:solidFill>
                  <a:srgbClr val="002060"/>
                </a:solidFill>
                <a:latin typeface="David" pitchFamily="2" charset="-79"/>
                <a:cs typeface="David" pitchFamily="2" charset="-79"/>
              </a:rPr>
              <a:t>על </a:t>
            </a:r>
            <a:r>
              <a:rPr lang="he-IL" sz="2400" dirty="0" err="1">
                <a:solidFill>
                  <a:srgbClr val="002060"/>
                </a:solidFill>
                <a:latin typeface="David" pitchFamily="2" charset="-79"/>
                <a:cs typeface="David" pitchFamily="2" charset="-79"/>
              </a:rPr>
              <a:t>תוכנית</a:t>
            </a:r>
            <a:r>
              <a:rPr lang="he-IL" sz="2400" dirty="0">
                <a:solidFill>
                  <a:srgbClr val="002060"/>
                </a:solidFill>
                <a:latin typeface="David" pitchFamily="2" charset="-79"/>
                <a:cs typeface="David" pitchFamily="2" charset="-79"/>
              </a:rPr>
              <a:t> אותה אישר שר הביטחון, המעניקה סיוע ללימודי תואר אקדמי לחיילים משוחררים.</a:t>
            </a:r>
            <a:br>
              <a:rPr lang="he-IL" sz="2400" dirty="0">
                <a:solidFill>
                  <a:srgbClr val="002060"/>
                </a:solidFill>
                <a:latin typeface="David" pitchFamily="2" charset="-79"/>
                <a:cs typeface="David" pitchFamily="2" charset="-79"/>
              </a:rPr>
            </a:br>
            <a:r>
              <a:rPr lang="he-IL" sz="2400" dirty="0">
                <a:solidFill>
                  <a:srgbClr val="002060"/>
                </a:solidFill>
                <a:latin typeface="David" pitchFamily="2" charset="-79"/>
                <a:cs typeface="David" pitchFamily="2" charset="-79"/>
              </a:rPr>
              <a:t>התוכנית נועדה לעודד ולאפשר לחיילים משוחררים לרכוש השכלה, שתסייע להם להשתלב באופן מיטבי בחיים האזרחיים.</a:t>
            </a:r>
            <a:endParaRPr lang="en-US"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מלגת </a:t>
            </a: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ממדים ללימודים</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8" name="מלבן 7"/>
          <p:cNvSpPr/>
          <p:nvPr/>
        </p:nvSpPr>
        <p:spPr>
          <a:xfrm>
            <a:off x="0" y="6442124"/>
            <a:ext cx="1640194" cy="369332"/>
          </a:xfrm>
          <a:prstGeom prst="rect">
            <a:avLst/>
          </a:prstGeom>
        </p:spPr>
        <p:txBody>
          <a:bodyPr wrap="none">
            <a:spAutoFit/>
          </a:bodyPr>
          <a:lstStyle/>
          <a:p>
            <a:pPr algn="ctr"/>
            <a:r>
              <a:rPr lang="he-IL"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ממדים ללימודים</a:t>
            </a:r>
            <a:endParaRPr lang="he-IL"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3"/>
          <a:stretch>
            <a:fillRect/>
          </a:stretch>
        </p:blipFill>
        <p:spPr>
          <a:xfrm>
            <a:off x="4029646" y="4122876"/>
            <a:ext cx="4138994" cy="2156003"/>
          </a:xfrm>
          <a:prstGeom prst="rect">
            <a:avLst/>
          </a:prstGeom>
        </p:spPr>
      </p:pic>
    </p:spTree>
    <p:extLst>
      <p:ext uri="{BB962C8B-B14F-4D97-AF65-F5344CB8AC3E}">
        <p14:creationId xmlns:p14="http://schemas.microsoft.com/office/powerpoint/2010/main" val="26313725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smtClean="0">
              <a:solidFill>
                <a:srgbClr val="002060"/>
              </a:solidFill>
              <a:latin typeface="David" pitchFamily="2" charset="-79"/>
              <a:cs typeface="David" pitchFamily="2" charset="-79"/>
            </a:endParaRPr>
          </a:p>
          <a:p>
            <a:pPr lvl="0"/>
            <a:r>
              <a:rPr lang="he-IL" sz="2400" dirty="0" smtClean="0">
                <a:solidFill>
                  <a:srgbClr val="002060"/>
                </a:solidFill>
                <a:latin typeface="David" pitchFamily="2" charset="-79"/>
                <a:cs typeface="David" pitchFamily="2" charset="-79"/>
              </a:rPr>
              <a:t>התוכנית </a:t>
            </a:r>
            <a:r>
              <a:rPr lang="he-IL" sz="2400" dirty="0">
                <a:solidFill>
                  <a:srgbClr val="002060"/>
                </a:solidFill>
                <a:latin typeface="David" pitchFamily="2" charset="-79"/>
                <a:cs typeface="David" pitchFamily="2" charset="-79"/>
              </a:rPr>
              <a:t>מיועדת ללוחמים משוחררים ולאוכלוסיות </a:t>
            </a:r>
            <a:r>
              <a:rPr lang="he-IL" sz="2400" dirty="0" smtClean="0">
                <a:solidFill>
                  <a:srgbClr val="002060"/>
                </a:solidFill>
                <a:latin typeface="David" pitchFamily="2" charset="-79"/>
                <a:cs typeface="David" pitchFamily="2" charset="-79"/>
              </a:rPr>
              <a:t>ייחודיות משוחררות</a:t>
            </a:r>
            <a:r>
              <a:rPr lang="he-IL" sz="2400" dirty="0">
                <a:solidFill>
                  <a:srgbClr val="002060"/>
                </a:solidFill>
                <a:latin typeface="David" pitchFamily="2" charset="-79"/>
                <a:cs typeface="David" pitchFamily="2" charset="-79"/>
              </a:rPr>
              <a:t> מצה"ל (בודדים, עולים, מקבלי תשלומי משפחה ובני מיעוטים) </a:t>
            </a:r>
            <a:endParaRPr lang="he-IL" sz="2400" dirty="0" smtClean="0">
              <a:solidFill>
                <a:srgbClr val="002060"/>
              </a:solidFill>
              <a:latin typeface="David" pitchFamily="2" charset="-79"/>
              <a:cs typeface="David" pitchFamily="2" charset="-79"/>
            </a:endParaRPr>
          </a:p>
          <a:p>
            <a:pPr lvl="0"/>
            <a:r>
              <a:rPr lang="he-IL" sz="2400" dirty="0" smtClean="0">
                <a:solidFill>
                  <a:srgbClr val="002060"/>
                </a:solidFill>
                <a:latin typeface="David" pitchFamily="2" charset="-79"/>
                <a:cs typeface="David" pitchFamily="2" charset="-79"/>
              </a:rPr>
              <a:t>שהתגייסו </a:t>
            </a:r>
            <a:r>
              <a:rPr lang="he-IL" sz="2400" dirty="0">
                <a:solidFill>
                  <a:srgbClr val="002060"/>
                </a:solidFill>
                <a:latin typeface="David" pitchFamily="2" charset="-79"/>
                <a:cs typeface="David" pitchFamily="2" charset="-79"/>
              </a:rPr>
              <a:t>החל מ- 1.7.2013 ושרתו שירות מלא </a:t>
            </a:r>
            <a:r>
              <a:rPr lang="he-IL" sz="2400" dirty="0" smtClean="0">
                <a:solidFill>
                  <a:srgbClr val="002060"/>
                </a:solidFill>
                <a:latin typeface="David" pitchFamily="2" charset="-79"/>
                <a:cs typeface="David" pitchFamily="2" charset="-79"/>
              </a:rPr>
              <a:t>ותקין</a:t>
            </a:r>
            <a:endParaRPr lang="he-IL" sz="2400"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בדיקת  זכאות - יש להיכנס ל</a:t>
            </a:r>
            <a:r>
              <a:rPr lang="he-IL" sz="2400" dirty="0">
                <a:solidFill>
                  <a:srgbClr val="002060"/>
                </a:solidFill>
                <a:latin typeface="David" pitchFamily="2" charset="-79"/>
                <a:cs typeface="David" pitchFamily="2" charset="-79"/>
                <a:hlinkClick r:id="rId2" tooltip="פרטים נוספים - אזור האישי"/>
              </a:rPr>
              <a:t>אזור האישי</a:t>
            </a:r>
            <a:r>
              <a:rPr lang="he-IL" sz="2400" dirty="0">
                <a:solidFill>
                  <a:srgbClr val="002060"/>
                </a:solidFill>
                <a:latin typeface="David" pitchFamily="2" charset="-79"/>
                <a:cs typeface="David" pitchFamily="2" charset="-79"/>
              </a:rPr>
              <a:t> ולבחור בנושא "מלגות".</a:t>
            </a:r>
          </a:p>
          <a:p>
            <a:pPr lvl="0"/>
            <a:r>
              <a:rPr lang="he-IL" sz="2400" dirty="0" smtClean="0">
                <a:solidFill>
                  <a:srgbClr val="002060"/>
                </a:solidFill>
                <a:latin typeface="David" pitchFamily="2" charset="-79"/>
                <a:cs typeface="David" pitchFamily="2" charset="-79"/>
              </a:rPr>
              <a:t>במקרה </a:t>
            </a:r>
            <a:r>
              <a:rPr lang="he-IL" sz="2400" dirty="0">
                <a:solidFill>
                  <a:srgbClr val="002060"/>
                </a:solidFill>
                <a:latin typeface="David" pitchFamily="2" charset="-79"/>
                <a:cs typeface="David" pitchFamily="2" charset="-79"/>
              </a:rPr>
              <a:t>של שאלות בנושא ממדים ללימודים ניתן לפנות במייל:</a:t>
            </a:r>
            <a:r>
              <a:rPr lang="he-IL" sz="2400" dirty="0"/>
              <a:t> </a:t>
            </a:r>
            <a:r>
              <a:rPr lang="en-US" sz="2000" u="sng" dirty="0">
                <a:hlinkClick r:id="rId3" tooltip="פרטים נוספים - mml@mod.gov.il"/>
              </a:rPr>
              <a:t>mml@mod.gov.il</a:t>
            </a:r>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תנאי הזכאות לתכנית</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8" name="מלבן 7"/>
          <p:cNvSpPr/>
          <p:nvPr/>
        </p:nvSpPr>
        <p:spPr>
          <a:xfrm>
            <a:off x="0" y="6488668"/>
            <a:ext cx="1640194" cy="369332"/>
          </a:xfrm>
          <a:prstGeom prst="rect">
            <a:avLst/>
          </a:prstGeom>
        </p:spPr>
        <p:txBody>
          <a:bodyPr wrap="none">
            <a:spAutoFit/>
          </a:bodyPr>
          <a:lstStyle/>
          <a:p>
            <a:pPr algn="ctr"/>
            <a:r>
              <a:rPr lang="he-IL"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ממדים ללימודים</a:t>
            </a:r>
            <a:endParaRPr lang="he-IL"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5"/>
          <a:stretch>
            <a:fillRect/>
          </a:stretch>
        </p:blipFill>
        <p:spPr>
          <a:xfrm>
            <a:off x="4924800" y="4130159"/>
            <a:ext cx="1800225" cy="2543175"/>
          </a:xfrm>
          <a:prstGeom prst="rect">
            <a:avLst/>
          </a:prstGeom>
        </p:spPr>
      </p:pic>
    </p:spTree>
    <p:extLst>
      <p:ext uri="{BB962C8B-B14F-4D97-AF65-F5344CB8AC3E}">
        <p14:creationId xmlns:p14="http://schemas.microsoft.com/office/powerpoint/2010/main" val="23574806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smtClean="0">
              <a:solidFill>
                <a:srgbClr val="002060"/>
              </a:solidFill>
              <a:latin typeface="David" pitchFamily="2" charset="-79"/>
              <a:cs typeface="David" pitchFamily="2" charset="-79"/>
            </a:endParaRPr>
          </a:p>
          <a:p>
            <a:pPr fontAlgn="base"/>
            <a:r>
              <a:rPr lang="he-IL" sz="2400" dirty="0" smtClean="0">
                <a:solidFill>
                  <a:srgbClr val="002060"/>
                </a:solidFill>
                <a:latin typeface="David" pitchFamily="2" charset="-79"/>
                <a:cs typeface="David" pitchFamily="2" charset="-79"/>
              </a:rPr>
              <a:t>התוכנית </a:t>
            </a:r>
            <a:r>
              <a:rPr lang="he-IL" sz="2400" dirty="0">
                <a:solidFill>
                  <a:srgbClr val="002060"/>
                </a:solidFill>
                <a:latin typeface="David" pitchFamily="2" charset="-79"/>
                <a:cs typeface="David" pitchFamily="2" charset="-79"/>
              </a:rPr>
              <a:t>מעניקה סיוע במימון של שני שלישים משכר הלימוד* השנתי האוניברסיטאי למשך שלוש שנות התואר, כאשר היתרה בגובה שליש תשולם על ידי החיילים המשוחררים מהפיקדון האישי שנזקף לזכותם (במידה ואין יתרה בפיקדון ניתן לשלם את הסכום הזה גם ממקורות כספיים אחרים של החיילים המשוחררים). </a:t>
            </a:r>
          </a:p>
          <a:p>
            <a:pPr fontAlgn="base"/>
            <a:r>
              <a:rPr lang="he-IL" sz="2400" dirty="0">
                <a:solidFill>
                  <a:srgbClr val="002060"/>
                </a:solidFill>
                <a:latin typeface="David" pitchFamily="2" charset="-79"/>
                <a:cs typeface="David" pitchFamily="2" charset="-79"/>
              </a:rPr>
              <a:t>ח</a:t>
            </a:r>
            <a:r>
              <a:rPr lang="he-IL" sz="2400" dirty="0" smtClean="0">
                <a:solidFill>
                  <a:srgbClr val="002060"/>
                </a:solidFill>
                <a:latin typeface="David" pitchFamily="2" charset="-79"/>
                <a:cs typeface="David" pitchFamily="2" charset="-79"/>
              </a:rPr>
              <a:t>שוב</a:t>
            </a:r>
            <a:r>
              <a:rPr lang="he-IL" sz="2400" dirty="0">
                <a:solidFill>
                  <a:srgbClr val="002060"/>
                </a:solidFill>
                <a:latin typeface="David" pitchFamily="2" charset="-79"/>
                <a:cs typeface="David" pitchFamily="2" charset="-79"/>
              </a:rPr>
              <a:t>! גובה הסיוע השנתי הינו שני שלישים מגובה שכר הלימוד האקדמי* שנתי האוניברסיטאי, המהווים סך של עד 6,839.33 </a:t>
            </a:r>
            <a:r>
              <a:rPr lang="he-IL" sz="2400" dirty="0" smtClean="0">
                <a:solidFill>
                  <a:srgbClr val="002060"/>
                </a:solidFill>
                <a:latin typeface="David" pitchFamily="2" charset="-79"/>
                <a:cs typeface="David" pitchFamily="2" charset="-79"/>
              </a:rPr>
              <a:t>₪ (</a:t>
            </a:r>
            <a:r>
              <a:rPr lang="he-IL" sz="2400" dirty="0">
                <a:solidFill>
                  <a:srgbClr val="002060"/>
                </a:solidFill>
                <a:latin typeface="David" pitchFamily="2" charset="-79"/>
                <a:cs typeface="David" pitchFamily="2" charset="-79"/>
              </a:rPr>
              <a:t>נכון לשנת תש"פ) או שני שלישים מהסכום ששולם בפועל ולא מעבר </a:t>
            </a:r>
            <a:r>
              <a:rPr lang="he-IL" sz="2400" dirty="0" smtClean="0">
                <a:solidFill>
                  <a:srgbClr val="002060"/>
                </a:solidFill>
                <a:latin typeface="David" pitchFamily="2" charset="-79"/>
                <a:cs typeface="David" pitchFamily="2" charset="-79"/>
              </a:rPr>
              <a:t>ל-6,839.33 ₪ </a:t>
            </a:r>
            <a:endParaRPr lang="he-IL" sz="2400" dirty="0">
              <a:solidFill>
                <a:srgbClr val="002060"/>
              </a:solidFill>
              <a:latin typeface="David" pitchFamily="2" charset="-79"/>
              <a:cs typeface="David" pitchFamily="2" charset="-79"/>
            </a:endParaRPr>
          </a:p>
          <a:p>
            <a:pPr fontAlgn="base"/>
            <a:r>
              <a:rPr lang="he-IL" sz="2400" dirty="0" smtClean="0">
                <a:solidFill>
                  <a:srgbClr val="002060"/>
                </a:solidFill>
                <a:latin typeface="David" pitchFamily="2" charset="-79"/>
                <a:cs typeface="David" pitchFamily="2" charset="-79"/>
              </a:rPr>
              <a:t>המלגה </a:t>
            </a:r>
            <a:r>
              <a:rPr lang="he-IL" sz="2400" dirty="0">
                <a:solidFill>
                  <a:srgbClr val="002060"/>
                </a:solidFill>
                <a:latin typeface="David" pitchFamily="2" charset="-79"/>
                <a:cs typeface="David" pitchFamily="2" charset="-79"/>
              </a:rPr>
              <a:t>ממומנת באמצעות "יחד למען החייל" ע"י תורמים בארץ ובעולם. </a:t>
            </a:r>
            <a:br>
              <a:rPr lang="he-IL" sz="2400" dirty="0">
                <a:solidFill>
                  <a:srgbClr val="002060"/>
                </a:solidFill>
                <a:latin typeface="David" pitchFamily="2" charset="-79"/>
                <a:cs typeface="David" pitchFamily="2" charset="-79"/>
              </a:rPr>
            </a:br>
            <a:r>
              <a:rPr lang="he-IL" sz="2400" dirty="0">
                <a:solidFill>
                  <a:srgbClr val="002060"/>
                </a:solidFill>
                <a:latin typeface="David" pitchFamily="2" charset="-79"/>
                <a:cs typeface="David" pitchFamily="2" charset="-79"/>
              </a:rPr>
              <a:t>*שכר לימוד אקדמי שנקבע ע"י המועצה להשכלה </a:t>
            </a:r>
            <a:r>
              <a:rPr lang="he-IL" sz="2400" dirty="0" smtClean="0">
                <a:solidFill>
                  <a:srgbClr val="002060"/>
                </a:solidFill>
                <a:latin typeface="David" pitchFamily="2" charset="-79"/>
                <a:cs typeface="David" pitchFamily="2" charset="-79"/>
              </a:rPr>
              <a:t>גבוהה </a:t>
            </a:r>
            <a:r>
              <a:rPr lang="he-IL" sz="2400" dirty="0">
                <a:solidFill>
                  <a:srgbClr val="002060"/>
                </a:solidFill>
                <a:latin typeface="David" pitchFamily="2" charset="-79"/>
                <a:cs typeface="David" pitchFamily="2" charset="-79"/>
              </a:rPr>
              <a:t>לשנת הלימודים תש"פ: </a:t>
            </a:r>
            <a:r>
              <a:rPr lang="he-IL" sz="2400" dirty="0" smtClean="0">
                <a:solidFill>
                  <a:srgbClr val="002060"/>
                </a:solidFill>
                <a:latin typeface="David" pitchFamily="2" charset="-79"/>
                <a:cs typeface="David" pitchFamily="2" charset="-79"/>
              </a:rPr>
              <a:t>10,259 ₪ </a:t>
            </a:r>
          </a:p>
          <a:p>
            <a:pPr fontAlgn="base"/>
            <a:endParaRPr lang="he-IL" sz="2400" dirty="0">
              <a:solidFill>
                <a:srgbClr val="002060"/>
              </a:solidFill>
              <a:latin typeface="David" pitchFamily="2" charset="-79"/>
              <a:cs typeface="David" pitchFamily="2" charset="-79"/>
            </a:endParaRPr>
          </a:p>
          <a:p>
            <a:pPr lvl="0"/>
            <a:endParaRPr lang="en-US"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מה כוללת התכנית?</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8" name="מלבן 7"/>
          <p:cNvSpPr/>
          <p:nvPr/>
        </p:nvSpPr>
        <p:spPr>
          <a:xfrm>
            <a:off x="0" y="6442124"/>
            <a:ext cx="1640194" cy="369332"/>
          </a:xfrm>
          <a:prstGeom prst="rect">
            <a:avLst/>
          </a:prstGeom>
        </p:spPr>
        <p:txBody>
          <a:bodyPr wrap="none">
            <a:spAutoFit/>
          </a:bodyPr>
          <a:lstStyle/>
          <a:p>
            <a:pPr algn="ctr"/>
            <a:r>
              <a:rPr lang="he-IL"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ממדים ללימודים</a:t>
            </a:r>
            <a:endParaRPr lang="he-IL"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3754089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fontAlgn="ctr">
              <a:buNone/>
            </a:pPr>
            <a:endParaRPr lang="he-IL" sz="2400" dirty="0" smtClean="0">
              <a:solidFill>
                <a:srgbClr val="002060"/>
              </a:solidFill>
              <a:latin typeface="David" pitchFamily="2" charset="-79"/>
              <a:cs typeface="David" pitchFamily="2" charset="-79"/>
            </a:endParaRPr>
          </a:p>
          <a:p>
            <a:pPr lvl="0" fontAlgn="base"/>
            <a:r>
              <a:rPr lang="he-IL" sz="2400" dirty="0" smtClean="0">
                <a:solidFill>
                  <a:srgbClr val="002060"/>
                </a:solidFill>
                <a:latin typeface="David" pitchFamily="2" charset="-79"/>
                <a:cs typeface="David" pitchFamily="2" charset="-79"/>
                <a:hlinkClick r:id="rId2"/>
              </a:rPr>
              <a:t>האגף והקרן לחיילים משוחררים </a:t>
            </a:r>
            <a:r>
              <a:rPr lang="he-IL" sz="2400" dirty="0" smtClean="0">
                <a:solidFill>
                  <a:srgbClr val="002060"/>
                </a:solidFill>
                <a:latin typeface="David" pitchFamily="2" charset="-79"/>
                <a:cs typeface="David" pitchFamily="2" charset="-79"/>
              </a:rPr>
              <a:t>– כל המידע במקום </a:t>
            </a:r>
            <a:r>
              <a:rPr lang="he-IL" sz="2400" dirty="0" smtClean="0">
                <a:solidFill>
                  <a:srgbClr val="002060"/>
                </a:solidFill>
                <a:latin typeface="David" pitchFamily="2" charset="-79"/>
                <a:cs typeface="David" pitchFamily="2" charset="-79"/>
              </a:rPr>
              <a:t>אחד.</a:t>
            </a:r>
          </a:p>
          <a:p>
            <a:pPr lvl="0" fontAlgn="base"/>
            <a:r>
              <a:rPr lang="he-IL" sz="2400" dirty="0" smtClean="0">
                <a:solidFill>
                  <a:srgbClr val="002060"/>
                </a:solidFill>
                <a:latin typeface="David" pitchFamily="2" charset="-79"/>
                <a:cs typeface="David" pitchFamily="2" charset="-79"/>
              </a:rPr>
              <a:t>המידע כולל גם לימודי תעודה וקורסים מקצועיים. כנסו ותבינו!</a:t>
            </a:r>
            <a:endParaRPr lang="he-IL" sz="2400" dirty="0" smtClean="0">
              <a:solidFill>
                <a:srgbClr val="002060"/>
              </a:solidFill>
              <a:latin typeface="David" pitchFamily="2" charset="-79"/>
              <a:cs typeface="David" pitchFamily="2" charset="-79"/>
            </a:endParaRPr>
          </a:p>
          <a:p>
            <a:pPr lvl="0" fontAlgn="base"/>
            <a:endParaRPr lang="en-US" sz="2400" dirty="0">
              <a:solidFill>
                <a:srgbClr val="002060"/>
              </a:solidFill>
              <a:latin typeface="David" pitchFamily="2" charset="-79"/>
              <a:cs typeface="David" pitchFamily="2" charset="-79"/>
            </a:endParaRPr>
          </a:p>
          <a:p>
            <a:pPr lvl="0"/>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האגף והקרן </a:t>
            </a:r>
            <a:r>
              <a:rPr lang="he-IL" sz="6000" b="1" dirty="0" err="1"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לחיימ"ש</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pic>
        <p:nvPicPr>
          <p:cNvPr id="2" name="תמונה 1"/>
          <p:cNvPicPr>
            <a:picLocks noChangeAspect="1"/>
          </p:cNvPicPr>
          <p:nvPr/>
        </p:nvPicPr>
        <p:blipFill rotWithShape="1">
          <a:blip r:embed="rId4"/>
          <a:srcRect t="8859" r="750" b="4685"/>
          <a:stretch/>
        </p:blipFill>
        <p:spPr>
          <a:xfrm>
            <a:off x="2400683" y="3035808"/>
            <a:ext cx="7066397" cy="346252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866553865"/>
      </p:ext>
    </p:extLst>
  </p:cSld>
  <p:clrMapOvr>
    <a:masterClrMapping/>
  </p:clrMapOvr>
  <p:timing>
    <p:tnLst>
      <p:par>
        <p:cTn id="1" dur="indefinite" restart="never" nodeType="tmRoot"/>
      </p:par>
    </p:tnLst>
  </p:timing>
</p:sld>
</file>

<file path=ppt/theme/theme1.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5783</TotalTime>
  <Words>562</Words>
  <Application>Microsoft Office PowerPoint</Application>
  <PresentationFormat>מסך רחב</PresentationFormat>
  <Paragraphs>179</Paragraphs>
  <Slides>22</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22</vt:i4>
      </vt:variant>
    </vt:vector>
  </HeadingPairs>
  <TitlesOfParts>
    <vt:vector size="30" baseType="lpstr">
      <vt:lpstr>Arial</vt:lpstr>
      <vt:lpstr>Calibri</vt:lpstr>
      <vt:lpstr>David</vt:lpstr>
      <vt:lpstr>Gisha</vt:lpstr>
      <vt:lpstr>Trebuchet MS</vt:lpstr>
      <vt:lpstr>Wingdings</vt:lpstr>
      <vt:lpstr>Wingdings 3</vt:lpstr>
      <vt:lpstr>פיאה</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IAF</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לכ"א/פרט/ת"ש ורווחה/קמ"ד ת"ש חובה</dc:creator>
  <cp:lastModifiedBy>reli@achgadol.org</cp:lastModifiedBy>
  <cp:revision>225</cp:revision>
  <dcterms:created xsi:type="dcterms:W3CDTF">2017-12-07T13:45:05Z</dcterms:created>
  <dcterms:modified xsi:type="dcterms:W3CDTF">2019-08-23T19:57:36Z</dcterms:modified>
</cp:coreProperties>
</file>