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8" r:id="rId2"/>
    <p:sldId id="305" r:id="rId3"/>
    <p:sldId id="333" r:id="rId4"/>
    <p:sldId id="343" r:id="rId5"/>
    <p:sldId id="344" r:id="rId6"/>
    <p:sldId id="338" r:id="rId7"/>
    <p:sldId id="346" r:id="rId8"/>
    <p:sldId id="347" r:id="rId9"/>
    <p:sldId id="341" r:id="rId10"/>
    <p:sldId id="348" r:id="rId11"/>
    <p:sldId id="349" r:id="rId12"/>
    <p:sldId id="350" r:id="rId13"/>
    <p:sldId id="35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8DC1"/>
    <a:srgbClr val="F103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020" autoAdjust="0"/>
    <p:restoredTop sz="94660"/>
  </p:normalViewPr>
  <p:slideViewPr>
    <p:cSldViewPr snapToGrid="0">
      <p:cViewPr varScale="1">
        <p:scale>
          <a:sx n="79" d="100"/>
          <a:sy n="79" d="100"/>
        </p:scale>
        <p:origin x="96"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dirty="0"/>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1A23486-A50B-4924-9D24-A939C1D7AFC9}" type="datetimeFigureOut">
              <a:rPr lang="he-IL" smtClean="0"/>
              <a:t>כ"ב/אב/תשע"ט</a:t>
            </a:fld>
            <a:endParaRPr lang="he-IL"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dirty="0"/>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dirty="0"/>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4AFAD90-00B0-4B81-9615-D241EC80D80D}" type="slidenum">
              <a:rPr lang="he-IL" smtClean="0"/>
              <a:t>‹#›</a:t>
            </a:fld>
            <a:endParaRPr lang="he-IL" dirty="0"/>
          </a:p>
        </p:txBody>
      </p:sp>
    </p:spTree>
    <p:extLst>
      <p:ext uri="{BB962C8B-B14F-4D97-AF65-F5344CB8AC3E}">
        <p14:creationId xmlns:p14="http://schemas.microsoft.com/office/powerpoint/2010/main" val="308435699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1561" y="9263485"/>
            <a:ext cx="2889834" cy="48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fld id="{A762D7BE-512C-421B-9209-8AD706CE162B}" type="slidenum">
              <a:rPr lang="he-IL" sz="1200"/>
              <a:pPr algn="l" eaLnBrk="1" hangingPunct="1"/>
              <a:t>6</a:t>
            </a:fld>
            <a:endParaRPr lang="en-US" sz="1200" dirty="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735884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a:t>8/23/2019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a:pPr/>
              <a:t>8/23/2019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a:pPr/>
              <a:t>8/23/2019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a:pPr/>
              <a:t>8/23/2019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42A54C80-263E-416B-A8E0-580EDEADCBDC}" type="datetimeFigureOut">
              <a:rPr lang="en-US"/>
              <a:t>8/23/2019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dirty="0"/>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a:pPr/>
              <a:t>8/23/2019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8/23/2019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a:pPr/>
              <a:t>8/23/2019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slide" Target="slide10.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facebook.com/notes/%D7%A0%D7%93%D7%9F-%D7%A1%D7%99%D7%95%D7%A2-%D7%9E%D7%A9%D7%A4%D7%98%D7%99-%D7%9C%D7%97%D7%99%D7%99%D7%9C%D7%99%D7%9D-%D7%91%D7%A9%D7%99%D7%A8%D7%95%D7%AA-%D7%97%D7%95%D7%91%D7%94/%D7%98%D7%99%D7%A4%D7%99%D7%9D-%D7%9C%D7%97%D7%99%D7%99%D7%9C-%D7%A9%D7%9B%D7%99%D7%A8%D7%AA-%D7%93%D7%99%D7%A8%D7%94/2257618201158149/" TargetMode="Externa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hyperlink" Target="https://www.facebook.com/notes/%D7%A0%D7%93%D7%9F-%D7%A1%D7%99%D7%95%D7%A2-%D7%9E%D7%A9%D7%A4%D7%98%D7%99-%D7%9C%D7%97%D7%99%D7%99%D7%9C%D7%99%D7%9D-%D7%91%D7%A9%D7%99%D7%A8%D7%95%D7%AA-%D7%97%D7%95%D7%91%D7%94/%D7%98%D7%99%D7%A4%D7%99%D7%9D-%D7%9C%D7%97%D7%99%D7%99%D7%9C-%D7%A9%D7%9B%D7%99%D7%A8%D7%AA-%D7%93%D7%99%D7%A8%D7%94/2257618201158149/" TargetMode="External"/><Relationship Id="rId2" Type="http://schemas.openxmlformats.org/officeDocument/2006/relationships/hyperlink" Target="https://www.kolzchut.org.il/he/%D7%A2%D7%9E%D7%95%D7%AA%D7%AA_%D7%A0%D7%93%D7%9F_-_%D7%A1%D7%99%D7%95%D7%A2_%D7%9E%D7%A9%D7%A4%D7%98%D7%99_%D7%9C%D7%97%D7%99%D7%99%D7%9C%D7%99%D7%9D_%D7%91%D7%A9%D7%99%D7%A8%D7%95%D7%AA_%D7%97%D7%95%D7%91%D7%94"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4304" y="2109217"/>
            <a:ext cx="10502900" cy="1569660"/>
          </a:xfrm>
          <a:prstGeom prst="rect">
            <a:avLst/>
          </a:prstGeom>
          <a:noFill/>
        </p:spPr>
        <p:txBody>
          <a:bodyPr wrap="square" rtlCol="1">
            <a:spAutoFit/>
          </a:bodyPr>
          <a:lstStyle/>
          <a:p>
            <a:pPr algn="ctr"/>
            <a:r>
              <a:rPr lang="he-IL" sz="96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דיור</a:t>
            </a:r>
            <a:endParaRPr lang="he-IL"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776" y="154005"/>
            <a:ext cx="1989223" cy="1833292"/>
          </a:xfrm>
          <a:prstGeom prst="rect">
            <a:avLst/>
          </a:prstGeom>
        </p:spPr>
      </p:pic>
      <p:pic>
        <p:nvPicPr>
          <p:cNvPr id="1026" name="Picture 2" descr="×ª××¦××ª ×ª××× × ×¢×××¨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754" y="3678877"/>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6828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437240" y="385168"/>
            <a:ext cx="965648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r>
              <a:rPr lang="he-IL" sz="2600" i="1" dirty="0" smtClean="0">
                <a:solidFill>
                  <a:srgbClr val="002060"/>
                </a:solidFill>
                <a:latin typeface="David" pitchFamily="2" charset="-79"/>
                <a:cs typeface="David" pitchFamily="2" charset="-79"/>
              </a:rPr>
              <a:t> </a:t>
            </a:r>
            <a:r>
              <a:rPr lang="he-IL" sz="2600" i="1" dirty="0" smtClean="0">
                <a:solidFill>
                  <a:srgbClr val="002060"/>
                </a:solidFill>
              </a:rPr>
              <a:t> </a:t>
            </a:r>
            <a:endParaRPr lang="he-IL" sz="2600" i="1" dirty="0" smtClean="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הדבר הבסיסי ביותר שכל אדם צריך הוא מקום מגורים (מסודר). בחירה של מקום מגורים צריכה להיעשות בשיקול דעת ותכנון מראש</a:t>
            </a:r>
          </a:p>
          <a:p>
            <a:r>
              <a:rPr lang="he-IL" sz="2400" dirty="0" smtClean="0">
                <a:solidFill>
                  <a:srgbClr val="002060"/>
                </a:solidFill>
                <a:latin typeface="David" pitchFamily="2" charset="-79"/>
                <a:cs typeface="David" pitchFamily="2" charset="-79"/>
              </a:rPr>
              <a:t>החייל יכיר את </a:t>
            </a:r>
            <a:r>
              <a:rPr lang="he-IL" sz="2400" dirty="0">
                <a:solidFill>
                  <a:srgbClr val="002060"/>
                </a:solidFill>
                <a:latin typeface="David" pitchFamily="2" charset="-79"/>
                <a:cs typeface="David" pitchFamily="2" charset="-79"/>
              </a:rPr>
              <a:t>פתרונות הדיור והסיוע שהצבא נותן בנושא מגורים</a:t>
            </a:r>
          </a:p>
          <a:p>
            <a:r>
              <a:rPr lang="he-IL" sz="2400" dirty="0" smtClean="0">
                <a:solidFill>
                  <a:srgbClr val="002060"/>
                </a:solidFill>
                <a:latin typeface="David" pitchFamily="2" charset="-79"/>
                <a:cs typeface="David" pitchFamily="2" charset="-79"/>
              </a:rPr>
              <a:t>החייל יודע איך </a:t>
            </a:r>
            <a:r>
              <a:rPr lang="he-IL" sz="2400" dirty="0">
                <a:solidFill>
                  <a:srgbClr val="002060"/>
                </a:solidFill>
                <a:latin typeface="David" pitchFamily="2" charset="-79"/>
                <a:cs typeface="David" pitchFamily="2" charset="-79"/>
              </a:rPr>
              <a:t>מחפשים דירה? </a:t>
            </a:r>
          </a:p>
          <a:p>
            <a:r>
              <a:rPr lang="he-IL" sz="2400" dirty="0">
                <a:solidFill>
                  <a:srgbClr val="002060"/>
                </a:solidFill>
                <a:latin typeface="David" pitchFamily="2" charset="-79"/>
                <a:cs typeface="David" pitchFamily="2" charset="-79"/>
              </a:rPr>
              <a:t>איך חותמים על חוזה </a:t>
            </a:r>
            <a:r>
              <a:rPr lang="he-IL" sz="2400" dirty="0" smtClean="0">
                <a:solidFill>
                  <a:srgbClr val="002060"/>
                </a:solidFill>
                <a:latin typeface="David" pitchFamily="2" charset="-79"/>
                <a:cs typeface="David" pitchFamily="2" charset="-79"/>
              </a:rPr>
              <a:t>שכירות? </a:t>
            </a:r>
            <a:r>
              <a:rPr lang="he-IL" sz="2400" dirty="0">
                <a:solidFill>
                  <a:srgbClr val="002060"/>
                </a:solidFill>
                <a:latin typeface="David" pitchFamily="2" charset="-79"/>
                <a:cs typeface="David" pitchFamily="2" charset="-79"/>
              </a:rPr>
              <a:t>ועל מה צריך לתת את הדגש בחוזה?</a:t>
            </a:r>
          </a:p>
          <a:p>
            <a:r>
              <a:rPr lang="he-IL" sz="2400" dirty="0" smtClean="0">
                <a:solidFill>
                  <a:srgbClr val="002060"/>
                </a:solidFill>
                <a:latin typeface="David" pitchFamily="2" charset="-79"/>
                <a:cs typeface="David" pitchFamily="2" charset="-79"/>
              </a:rPr>
              <a:t>לזכור לעשות תכנון </a:t>
            </a:r>
            <a:r>
              <a:rPr lang="he-IL" sz="2400" dirty="0">
                <a:solidFill>
                  <a:srgbClr val="002060"/>
                </a:solidFill>
                <a:latin typeface="David" pitchFamily="2" charset="-79"/>
                <a:cs typeface="David" pitchFamily="2" charset="-79"/>
              </a:rPr>
              <a:t>פיננסי לפני </a:t>
            </a:r>
            <a:r>
              <a:rPr lang="he-IL" sz="2400" dirty="0" smtClean="0">
                <a:solidFill>
                  <a:srgbClr val="002060"/>
                </a:solidFill>
                <a:latin typeface="David" pitchFamily="2" charset="-79"/>
                <a:cs typeface="David" pitchFamily="2" charset="-79"/>
              </a:rPr>
              <a:t>החתימה על חוזה השכירות </a:t>
            </a:r>
            <a:r>
              <a:rPr lang="he-IL" sz="2400" dirty="0">
                <a:solidFill>
                  <a:srgbClr val="002060"/>
                </a:solidFill>
                <a:latin typeface="David" pitchFamily="2" charset="-79"/>
                <a:cs typeface="David" pitchFamily="2" charset="-79"/>
              </a:rPr>
              <a:t>– כי בקלות אפשר להיכנס לחובות ללא כיסוי</a:t>
            </a:r>
            <a:r>
              <a:rPr lang="he-IL" sz="2400" dirty="0"/>
              <a:t/>
            </a:r>
            <a:br>
              <a:rPr lang="he-IL" sz="2400" dirty="0"/>
            </a:b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רקע כללי</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Tree>
    <p:extLst>
      <p:ext uri="{BB962C8B-B14F-4D97-AF65-F5344CB8AC3E}">
        <p14:creationId xmlns:p14="http://schemas.microsoft.com/office/powerpoint/2010/main" val="17143397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158080"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lvl="0"/>
            <a:endParaRPr lang="he-IL" sz="2000" dirty="0" smtClean="0">
              <a:solidFill>
                <a:srgbClr val="002060"/>
              </a:solidFill>
              <a:latin typeface="David" pitchFamily="2" charset="-79"/>
              <a:cs typeface="David" pitchFamily="2" charset="-79"/>
            </a:endParaRPr>
          </a:p>
          <a:p>
            <a:pPr marL="0" indent="0">
              <a:buNone/>
            </a:pPr>
            <a:endParaRPr lang="he-IL" i="1" dirty="0" smtClean="0">
              <a:solidFill>
                <a:srgbClr val="002060"/>
              </a:solidFill>
              <a:latin typeface="David" pitchFamily="2" charset="-79"/>
              <a:cs typeface="David" pitchFamily="2" charset="-79"/>
            </a:endParaRPr>
          </a:p>
          <a:p>
            <a:pPr fontAlgn="ctr"/>
            <a:r>
              <a:rPr lang="he-IL" sz="2400" dirty="0" smtClean="0">
                <a:solidFill>
                  <a:srgbClr val="002060"/>
                </a:solidFill>
                <a:latin typeface="David" pitchFamily="2" charset="-79"/>
                <a:cs typeface="David" pitchFamily="2" charset="-79"/>
              </a:rPr>
              <a:t>יש לעבור עם החייל על </a:t>
            </a:r>
            <a:r>
              <a:rPr lang="he-IL" sz="2400" dirty="0" smtClean="0">
                <a:solidFill>
                  <a:srgbClr val="002060"/>
                </a:solidFill>
                <a:latin typeface="David" pitchFamily="2" charset="-79"/>
                <a:cs typeface="David" pitchFamily="2" charset="-79"/>
                <a:hlinkClick r:id="rId2" action="ppaction://hlinksldjump"/>
              </a:rPr>
              <a:t>זכויות ת"ש בנוגע לדיור</a:t>
            </a:r>
            <a:r>
              <a:rPr lang="en-US" sz="2400" dirty="0">
                <a:solidFill>
                  <a:srgbClr val="002060"/>
                </a:solidFill>
                <a:latin typeface="David" pitchFamily="2" charset="-79"/>
                <a:cs typeface="David" pitchFamily="2" charset="-79"/>
              </a:rPr>
              <a:t>.</a:t>
            </a:r>
            <a:r>
              <a:rPr lang="en-US" sz="2400" dirty="0" smtClean="0">
                <a:solidFill>
                  <a:srgbClr val="002060"/>
                </a:solidFill>
                <a:latin typeface="David" pitchFamily="2" charset="-79"/>
                <a:cs typeface="David" pitchFamily="2" charset="-79"/>
              </a:rPr>
              <a:t/>
            </a:r>
            <a:br>
              <a:rPr lang="en-US" sz="2400" dirty="0" smtClean="0">
                <a:solidFill>
                  <a:srgbClr val="002060"/>
                </a:solidFill>
                <a:latin typeface="David" pitchFamily="2" charset="-79"/>
                <a:cs typeface="David" pitchFamily="2" charset="-79"/>
              </a:rPr>
            </a:br>
            <a:r>
              <a:rPr lang="he-IL" sz="2400" dirty="0" smtClean="0">
                <a:solidFill>
                  <a:srgbClr val="002060"/>
                </a:solidFill>
                <a:latin typeface="David" pitchFamily="2" charset="-79"/>
                <a:cs typeface="David" pitchFamily="2" charset="-79"/>
              </a:rPr>
              <a:t>לפרוס בפניו מידע </a:t>
            </a:r>
            <a:r>
              <a:rPr lang="he-IL" sz="2400" dirty="0">
                <a:solidFill>
                  <a:srgbClr val="002060"/>
                </a:solidFill>
                <a:latin typeface="David" pitchFamily="2" charset="-79"/>
                <a:cs typeface="David" pitchFamily="2" charset="-79"/>
              </a:rPr>
              <a:t>עם נתונים על אפשרויות המגורים של </a:t>
            </a:r>
            <a:r>
              <a:rPr lang="he-IL" sz="2400" dirty="0" smtClean="0">
                <a:solidFill>
                  <a:srgbClr val="002060"/>
                </a:solidFill>
                <a:latin typeface="David" pitchFamily="2" charset="-79"/>
                <a:cs typeface="David" pitchFamily="2" charset="-79"/>
              </a:rPr>
              <a:t>צה"ל </a:t>
            </a:r>
            <a:r>
              <a:rPr lang="he-IL" sz="2400" b="1" dirty="0" smtClean="0">
                <a:solidFill>
                  <a:srgbClr val="002060"/>
                </a:solidFill>
                <a:latin typeface="David" pitchFamily="2" charset="-79"/>
                <a:cs typeface="David" pitchFamily="2" charset="-79"/>
              </a:rPr>
              <a:t>באמצעות פנייה של החייל למשרד ת"ש</a:t>
            </a:r>
            <a:r>
              <a:rPr lang="he-IL" sz="2400" dirty="0" smtClean="0">
                <a:solidFill>
                  <a:srgbClr val="002060"/>
                </a:solidFill>
                <a:latin typeface="David" pitchFamily="2" charset="-79"/>
                <a:cs typeface="David" pitchFamily="2" charset="-79"/>
              </a:rPr>
              <a:t>: </a:t>
            </a:r>
            <a:r>
              <a:rPr lang="he-IL" sz="2400" dirty="0" smtClean="0">
                <a:solidFill>
                  <a:srgbClr val="002060"/>
                </a:solidFill>
                <a:latin typeface="David" pitchFamily="2" charset="-79"/>
                <a:cs typeface="David" pitchFamily="2" charset="-79"/>
              </a:rPr>
              <a:t>בתי </a:t>
            </a:r>
            <a:r>
              <a:rPr lang="he-IL" sz="2400" dirty="0">
                <a:solidFill>
                  <a:srgbClr val="002060"/>
                </a:solidFill>
                <a:latin typeface="David" pitchFamily="2" charset="-79"/>
                <a:cs typeface="David" pitchFamily="2" charset="-79"/>
              </a:rPr>
              <a:t>חייל, דירות </a:t>
            </a:r>
            <a:r>
              <a:rPr lang="he-IL" sz="2400" dirty="0" smtClean="0">
                <a:solidFill>
                  <a:srgbClr val="002060"/>
                </a:solidFill>
                <a:latin typeface="David" pitchFamily="2" charset="-79"/>
                <a:cs typeface="David" pitchFamily="2" charset="-79"/>
              </a:rPr>
              <a:t>אל"ח</a:t>
            </a:r>
            <a:r>
              <a:rPr lang="he-IL" sz="2400" dirty="0">
                <a:solidFill>
                  <a:srgbClr val="002060"/>
                </a:solidFill>
                <a:latin typeface="David" pitchFamily="2" charset="-79"/>
                <a:cs typeface="David" pitchFamily="2" charset="-79"/>
              </a:rPr>
              <a:t>, קיבוצים, </a:t>
            </a:r>
            <a:r>
              <a:rPr lang="he-IL" sz="2400" dirty="0" smtClean="0">
                <a:solidFill>
                  <a:srgbClr val="002060"/>
                </a:solidFill>
                <a:latin typeface="David" pitchFamily="2" charset="-79"/>
                <a:cs typeface="David" pitchFamily="2" charset="-79"/>
              </a:rPr>
              <a:t>השתתפות בשכר דירה</a:t>
            </a:r>
          </a:p>
          <a:p>
            <a:pPr fontAlgn="ctr"/>
            <a:r>
              <a:rPr lang="he-IL" sz="2400" dirty="0" smtClean="0">
                <a:solidFill>
                  <a:srgbClr val="002060"/>
                </a:solidFill>
                <a:latin typeface="David" pitchFamily="2" charset="-79"/>
                <a:cs typeface="David" pitchFamily="2" charset="-79"/>
              </a:rPr>
              <a:t>פתרונות דיור נוספים: וילות (הבית של אלון, הבית של גיא), הבית של בנג'י</a:t>
            </a:r>
            <a:r>
              <a:rPr lang="he-IL" sz="2400" dirty="0">
                <a:solidFill>
                  <a:srgbClr val="002060"/>
                </a:solidFill>
                <a:latin typeface="David" pitchFamily="2" charset="-79"/>
                <a:cs typeface="David" pitchFamily="2" charset="-79"/>
              </a:rPr>
              <a:t>, </a:t>
            </a:r>
            <a:r>
              <a:rPr lang="he-IL" sz="2400" dirty="0" smtClean="0">
                <a:solidFill>
                  <a:srgbClr val="002060"/>
                </a:solidFill>
                <a:latin typeface="David" pitchFamily="2" charset="-79"/>
                <a:cs typeface="David" pitchFamily="2" charset="-79"/>
              </a:rPr>
              <a:t>פרויקטים מקומיים-עירוניים, </a:t>
            </a:r>
            <a:r>
              <a:rPr lang="he-IL" sz="2400" dirty="0">
                <a:solidFill>
                  <a:srgbClr val="002060"/>
                </a:solidFill>
                <a:latin typeface="David" pitchFamily="2" charset="-79"/>
                <a:cs typeface="David" pitchFamily="2" charset="-79"/>
              </a:rPr>
              <a:t>בית </a:t>
            </a:r>
            <a:r>
              <a:rPr lang="he-IL" sz="2400" dirty="0" smtClean="0">
                <a:solidFill>
                  <a:srgbClr val="002060"/>
                </a:solidFill>
                <a:latin typeface="David" pitchFamily="2" charset="-79"/>
                <a:cs typeface="David" pitchFamily="2" charset="-79"/>
              </a:rPr>
              <a:t>קובי, בית גיורא בירושלים</a:t>
            </a:r>
            <a:endParaRPr lang="he-IL" sz="2400" dirty="0" smtClean="0">
              <a:solidFill>
                <a:srgbClr val="002060"/>
              </a:solidFill>
              <a:latin typeface="David" pitchFamily="2" charset="-79"/>
              <a:cs typeface="David" pitchFamily="2" charset="-79"/>
            </a:endParaRPr>
          </a:p>
          <a:p>
            <a:pPr fontAlgn="ctr"/>
            <a:r>
              <a:rPr lang="he-IL" sz="2400" dirty="0" smtClean="0">
                <a:solidFill>
                  <a:srgbClr val="002060"/>
                </a:solidFill>
                <a:latin typeface="David" pitchFamily="2" charset="-79"/>
                <a:cs typeface="David" pitchFamily="2" charset="-79"/>
              </a:rPr>
              <a:t>על מה לתת את הדגש? (נגישות לתחבורה ציבורית, אזור מואר, אוכלוסייה מתאימה/שכנים, העדפות אישיות של החייל)</a:t>
            </a:r>
          </a:p>
          <a:p>
            <a:pPr fontAlgn="ctr"/>
            <a:r>
              <a:rPr lang="he-IL" sz="2400" dirty="0" smtClean="0">
                <a:solidFill>
                  <a:srgbClr val="002060"/>
                </a:solidFill>
                <a:latin typeface="David" pitchFamily="2" charset="-79"/>
                <a:cs typeface="David" pitchFamily="2" charset="-79"/>
                <a:hlinkClick r:id="rId3" action="ppaction://hlinksldjump"/>
              </a:rPr>
              <a:t>חוזה שכירות </a:t>
            </a:r>
            <a:r>
              <a:rPr lang="he-IL" sz="2400" dirty="0" smtClean="0">
                <a:solidFill>
                  <a:srgbClr val="002060"/>
                </a:solidFill>
                <a:latin typeface="David" pitchFamily="2" charset="-79"/>
                <a:cs typeface="David" pitchFamily="2" charset="-79"/>
              </a:rPr>
              <a:t>– לקבל את חוזה השכירות מהחייל ולעבור עליו יחד עם החייל, </a:t>
            </a:r>
            <a:r>
              <a:rPr lang="en-US" sz="2400" dirty="0" smtClean="0">
                <a:solidFill>
                  <a:srgbClr val="002060"/>
                </a:solidFill>
                <a:latin typeface="David" pitchFamily="2" charset="-79"/>
                <a:cs typeface="David" pitchFamily="2" charset="-79"/>
              </a:rPr>
              <a:t/>
            </a:r>
            <a:br>
              <a:rPr lang="en-US" sz="2400" dirty="0" smtClean="0">
                <a:solidFill>
                  <a:srgbClr val="002060"/>
                </a:solidFill>
                <a:latin typeface="David" pitchFamily="2" charset="-79"/>
                <a:cs typeface="David" pitchFamily="2" charset="-79"/>
              </a:rPr>
            </a:br>
            <a:r>
              <a:rPr lang="he-IL" sz="2400" dirty="0" smtClean="0">
                <a:solidFill>
                  <a:srgbClr val="002060"/>
                </a:solidFill>
                <a:latin typeface="David" pitchFamily="2" charset="-79"/>
                <a:cs typeface="David" pitchFamily="2" charset="-79"/>
              </a:rPr>
              <a:t>ללמד את החייל איך </a:t>
            </a:r>
            <a:r>
              <a:rPr lang="he-IL" sz="2400" dirty="0">
                <a:solidFill>
                  <a:srgbClr val="002060"/>
                </a:solidFill>
                <a:latin typeface="David" pitchFamily="2" charset="-79"/>
                <a:cs typeface="David" pitchFamily="2" charset="-79"/>
              </a:rPr>
              <a:t>בודקים חוזה דירה ומה חשוב לבדוק</a:t>
            </a:r>
            <a:r>
              <a:rPr lang="he-IL" sz="2400" dirty="0" smtClean="0">
                <a:solidFill>
                  <a:srgbClr val="002060"/>
                </a:solidFill>
                <a:latin typeface="David" pitchFamily="2" charset="-79"/>
                <a:cs typeface="David" pitchFamily="2" charset="-79"/>
              </a:rPr>
              <a:t>?</a:t>
            </a:r>
            <a:r>
              <a:rPr lang="en-US" sz="2400" dirty="0" smtClean="0">
                <a:solidFill>
                  <a:srgbClr val="002060"/>
                </a:solidFill>
                <a:latin typeface="David" pitchFamily="2" charset="-79"/>
                <a:cs typeface="David" pitchFamily="2" charset="-79"/>
              </a:rPr>
              <a:t/>
            </a:r>
            <a:br>
              <a:rPr lang="en-US" sz="2400" dirty="0" smtClean="0">
                <a:solidFill>
                  <a:srgbClr val="002060"/>
                </a:solidFill>
                <a:latin typeface="David" pitchFamily="2" charset="-79"/>
                <a:cs typeface="David" pitchFamily="2" charset="-79"/>
              </a:rPr>
            </a:br>
            <a:r>
              <a:rPr lang="he-IL" sz="2400" dirty="0" smtClean="0">
                <a:solidFill>
                  <a:srgbClr val="002060"/>
                </a:solidFill>
                <a:latin typeface="David" pitchFamily="2" charset="-79"/>
                <a:cs typeface="David" pitchFamily="2" charset="-79"/>
              </a:rPr>
              <a:t>ניתן להיעזר בעמותת </a:t>
            </a:r>
            <a:r>
              <a:rPr lang="he-IL" sz="2400" dirty="0" err="1">
                <a:solidFill>
                  <a:srgbClr val="002060"/>
                </a:solidFill>
                <a:latin typeface="David" pitchFamily="2" charset="-79"/>
                <a:cs typeface="David" pitchFamily="2" charset="-79"/>
              </a:rPr>
              <a:t>נד"ן</a:t>
            </a:r>
            <a:r>
              <a:rPr lang="he-IL" sz="2400" dirty="0">
                <a:solidFill>
                  <a:srgbClr val="002060"/>
                </a:solidFill>
                <a:latin typeface="David" pitchFamily="2" charset="-79"/>
                <a:cs typeface="David" pitchFamily="2" charset="-79"/>
              </a:rPr>
              <a:t> (סיוע </a:t>
            </a:r>
            <a:r>
              <a:rPr lang="he-IL" sz="2400" dirty="0">
                <a:solidFill>
                  <a:srgbClr val="002060"/>
                </a:solidFill>
                <a:latin typeface="David" pitchFamily="2" charset="-79"/>
                <a:cs typeface="David" pitchFamily="2" charset="-79"/>
              </a:rPr>
              <a:t>משפטי </a:t>
            </a:r>
            <a:r>
              <a:rPr lang="he-IL" sz="2400" dirty="0">
                <a:solidFill>
                  <a:srgbClr val="002060"/>
                </a:solidFill>
                <a:latin typeface="David" pitchFamily="2" charset="-79"/>
                <a:cs typeface="David" pitchFamily="2" charset="-79"/>
              </a:rPr>
              <a:t>לחיילים)</a:t>
            </a:r>
          </a:p>
          <a:p>
            <a:pPr fontAlgn="ctr"/>
            <a:r>
              <a:rPr lang="he-IL" sz="2400" dirty="0" smtClean="0">
                <a:solidFill>
                  <a:srgbClr val="002060"/>
                </a:solidFill>
                <a:latin typeface="David" pitchFamily="2" charset="-79"/>
                <a:cs typeface="David" pitchFamily="2" charset="-79"/>
                <a:hlinkClick r:id="rId4" action="ppaction://hlinksldjump"/>
              </a:rPr>
              <a:t>הטבות </a:t>
            </a:r>
            <a:r>
              <a:rPr lang="he-IL" sz="2400" dirty="0">
                <a:solidFill>
                  <a:srgbClr val="002060"/>
                </a:solidFill>
                <a:latin typeface="David" pitchFamily="2" charset="-79"/>
                <a:cs typeface="David" pitchFamily="2" charset="-79"/>
                <a:hlinkClick r:id="rId4" action="ppaction://hlinksldjump"/>
              </a:rPr>
              <a:t>והנחות </a:t>
            </a:r>
            <a:r>
              <a:rPr lang="he-IL" sz="2400" dirty="0">
                <a:solidFill>
                  <a:srgbClr val="002060"/>
                </a:solidFill>
                <a:latin typeface="David" pitchFamily="2" charset="-79"/>
                <a:cs typeface="David" pitchFamily="2" charset="-79"/>
              </a:rPr>
              <a:t>שמגיעות לחיילים </a:t>
            </a:r>
            <a:r>
              <a:rPr lang="he-IL" sz="2400" dirty="0" smtClean="0">
                <a:solidFill>
                  <a:srgbClr val="002060"/>
                </a:solidFill>
                <a:latin typeface="David" pitchFamily="2" charset="-79"/>
                <a:cs typeface="David" pitchFamily="2" charset="-79"/>
              </a:rPr>
              <a:t>הבודדים בנושאי דיור</a:t>
            </a:r>
          </a:p>
          <a:p>
            <a:pPr marL="0" indent="0" fontAlgn="ctr">
              <a:buNone/>
            </a:pPr>
            <a:r>
              <a:rPr lang="he-IL" sz="2400" dirty="0"/>
              <a:t/>
            </a:r>
            <a:br>
              <a:rPr lang="he-IL" sz="2400" dirty="0"/>
            </a:b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מה אפשר לעשות?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Tree>
    <p:extLst>
      <p:ext uri="{BB962C8B-B14F-4D97-AF65-F5344CB8AC3E}">
        <p14:creationId xmlns:p14="http://schemas.microsoft.com/office/powerpoint/2010/main" val="18635688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i="1" dirty="0" smtClean="0">
              <a:solidFill>
                <a:srgbClr val="002060"/>
              </a:solidFill>
              <a:latin typeface="David" pitchFamily="2" charset="-79"/>
              <a:cs typeface="David" pitchFamily="2" charset="-79"/>
            </a:endParaRPr>
          </a:p>
          <a:p>
            <a:pPr fontAlgn="ctr"/>
            <a:r>
              <a:rPr lang="he-IL" sz="2400" b="1" u="sng" dirty="0" smtClean="0">
                <a:solidFill>
                  <a:srgbClr val="002060"/>
                </a:solidFill>
                <a:latin typeface="David" pitchFamily="2" charset="-79"/>
                <a:cs typeface="David" pitchFamily="2" charset="-79"/>
              </a:rPr>
              <a:t>בית החייל </a:t>
            </a:r>
          </a:p>
          <a:p>
            <a:pPr fontAlgn="ctr"/>
            <a:r>
              <a:rPr lang="he-IL" sz="2400" dirty="0" smtClean="0">
                <a:solidFill>
                  <a:srgbClr val="002060"/>
                </a:solidFill>
                <a:latin typeface="David" pitchFamily="2" charset="-79"/>
                <a:cs typeface="David" pitchFamily="2" charset="-79"/>
              </a:rPr>
              <a:t>כל </a:t>
            </a:r>
            <a:r>
              <a:rPr lang="he-IL" sz="2400" dirty="0">
                <a:solidFill>
                  <a:srgbClr val="002060"/>
                </a:solidFill>
                <a:latin typeface="David" pitchFamily="2" charset="-79"/>
                <a:cs typeface="David" pitchFamily="2" charset="-79"/>
              </a:rPr>
              <a:t>חייל בודד </a:t>
            </a:r>
            <a:r>
              <a:rPr lang="he-IL" sz="2400" dirty="0" smtClean="0">
                <a:solidFill>
                  <a:srgbClr val="002060"/>
                </a:solidFill>
                <a:latin typeface="David" pitchFamily="2" charset="-79"/>
                <a:cs typeface="David" pitchFamily="2" charset="-79"/>
              </a:rPr>
              <a:t>(לא כולל בני שליחים) יכול </a:t>
            </a:r>
            <a:r>
              <a:rPr lang="he-IL" sz="2400" dirty="0">
                <a:solidFill>
                  <a:srgbClr val="002060"/>
                </a:solidFill>
                <a:latin typeface="David" pitchFamily="2" charset="-79"/>
                <a:cs typeface="David" pitchFamily="2" charset="-79"/>
              </a:rPr>
              <a:t>לנצל הלנה בבית </a:t>
            </a:r>
            <a:r>
              <a:rPr lang="he-IL" sz="2400" dirty="0" smtClean="0">
                <a:solidFill>
                  <a:srgbClr val="002060"/>
                </a:solidFill>
                <a:latin typeface="David" pitchFamily="2" charset="-79"/>
                <a:cs typeface="David" pitchFamily="2" charset="-79"/>
              </a:rPr>
              <a:t>החייל</a:t>
            </a:r>
          </a:p>
          <a:p>
            <a:pPr fontAlgn="ctr"/>
            <a:r>
              <a:rPr lang="he-IL" sz="2400" dirty="0" smtClean="0">
                <a:solidFill>
                  <a:srgbClr val="002060"/>
                </a:solidFill>
                <a:latin typeface="David" pitchFamily="2" charset="-79"/>
                <a:cs typeface="David" pitchFamily="2" charset="-79"/>
              </a:rPr>
              <a:t>בתי </a:t>
            </a:r>
            <a:r>
              <a:rPr lang="he-IL" sz="2400" dirty="0">
                <a:solidFill>
                  <a:srgbClr val="002060"/>
                </a:solidFill>
                <a:latin typeface="David" pitchFamily="2" charset="-79"/>
                <a:cs typeface="David" pitchFamily="2" charset="-79"/>
              </a:rPr>
              <a:t>החייל ממוקמים בערים מרכזיות, כגון: ת"א, ר"ג, חיפה, ב"ש, אילת, י-ם, קריית שמונה, </a:t>
            </a:r>
            <a:r>
              <a:rPr lang="he-IL" sz="2400" dirty="0" smtClean="0">
                <a:solidFill>
                  <a:srgbClr val="002060"/>
                </a:solidFill>
                <a:latin typeface="David" pitchFamily="2" charset="-79"/>
                <a:cs typeface="David" pitchFamily="2" charset="-79"/>
              </a:rPr>
              <a:t>טבריה</a:t>
            </a:r>
            <a:endParaRPr lang="he-IL" sz="2400" dirty="0">
              <a:solidFill>
                <a:srgbClr val="002060"/>
              </a:solidFill>
              <a:latin typeface="David" pitchFamily="2" charset="-79"/>
              <a:cs typeface="David" pitchFamily="2" charset="-79"/>
            </a:endParaRPr>
          </a:p>
          <a:p>
            <a:pPr fontAlgn="ctr"/>
            <a:r>
              <a:rPr lang="he-IL" sz="2400" dirty="0" smtClean="0">
                <a:solidFill>
                  <a:srgbClr val="002060"/>
                </a:solidFill>
                <a:latin typeface="David" pitchFamily="2" charset="-79"/>
                <a:cs typeface="David" pitchFamily="2" charset="-79"/>
              </a:rPr>
              <a:t>החייל צריך לגשת למש"קית ת"ש להגיש בקשה לבית החייל ובו-במקום יש אישור!</a:t>
            </a:r>
          </a:p>
          <a:p>
            <a:pPr fontAlgn="ctr"/>
            <a:r>
              <a:rPr lang="he-IL" sz="2400" dirty="0">
                <a:solidFill>
                  <a:srgbClr val="002060"/>
                </a:solidFill>
                <a:latin typeface="David" pitchFamily="2" charset="-79"/>
                <a:cs typeface="David" pitchFamily="2" charset="-79"/>
              </a:rPr>
              <a:t>חייל בודד שמגיע לבית החייל בכל שעה יקבל מיטה לישון. </a:t>
            </a:r>
            <a:r>
              <a:rPr lang="he-IL" sz="2400" dirty="0" smtClean="0">
                <a:solidFill>
                  <a:srgbClr val="002060"/>
                </a:solidFill>
                <a:latin typeface="David" pitchFamily="2" charset="-79"/>
                <a:cs typeface="David" pitchFamily="2" charset="-79"/>
              </a:rPr>
              <a:t>גם בלי אישור מוקדם</a:t>
            </a:r>
            <a:endParaRPr lang="he-IL" sz="2400" dirty="0">
              <a:solidFill>
                <a:srgbClr val="002060"/>
              </a:solidFill>
              <a:latin typeface="David" pitchFamily="2" charset="-79"/>
              <a:cs typeface="David" pitchFamily="2" charset="-79"/>
            </a:endParaRPr>
          </a:p>
          <a:p>
            <a:pPr fontAlgn="ctr"/>
            <a:r>
              <a:rPr lang="he-IL" sz="2400" dirty="0">
                <a:solidFill>
                  <a:srgbClr val="002060"/>
                </a:solidFill>
                <a:latin typeface="David" pitchFamily="2" charset="-79"/>
                <a:cs typeface="David" pitchFamily="2" charset="-79"/>
              </a:rPr>
              <a:t>יש חדרים של 6/4/2 חיילים – בהתאם לגודל החדר והתפוסה בבית החייל</a:t>
            </a:r>
          </a:p>
          <a:p>
            <a:pPr fontAlgn="ctr"/>
            <a:r>
              <a:rPr lang="he-IL" sz="2400" dirty="0">
                <a:solidFill>
                  <a:srgbClr val="002060"/>
                </a:solidFill>
                <a:latin typeface="David" pitchFamily="2" charset="-79"/>
                <a:cs typeface="David" pitchFamily="2" charset="-79"/>
              </a:rPr>
              <a:t>יש חדרים לבנים וחדרים נפרדים </a:t>
            </a:r>
            <a:r>
              <a:rPr lang="he-IL" sz="2400" dirty="0" smtClean="0">
                <a:solidFill>
                  <a:srgbClr val="002060"/>
                </a:solidFill>
                <a:latin typeface="David" pitchFamily="2" charset="-79"/>
                <a:cs typeface="David" pitchFamily="2" charset="-79"/>
              </a:rPr>
              <a:t>לבנות</a:t>
            </a:r>
            <a:endParaRPr lang="he-IL" sz="2400" dirty="0">
              <a:solidFill>
                <a:srgbClr val="002060"/>
              </a:solidFill>
              <a:latin typeface="David" pitchFamily="2" charset="-79"/>
              <a:cs typeface="David" pitchFamily="2" charset="-79"/>
            </a:endParaRPr>
          </a:p>
          <a:p>
            <a:pPr fontAlgn="ctr"/>
            <a:r>
              <a:rPr lang="he-IL" sz="2400" dirty="0">
                <a:solidFill>
                  <a:srgbClr val="002060"/>
                </a:solidFill>
                <a:latin typeface="David" pitchFamily="2" charset="-79"/>
                <a:cs typeface="David" pitchFamily="2" charset="-79"/>
              </a:rPr>
              <a:t>המגורים בבית החייל – בחינם!</a:t>
            </a:r>
            <a:r>
              <a:rPr lang="he-IL" sz="2400" dirty="0"/>
              <a:t/>
            </a:r>
            <a:br>
              <a:rPr lang="he-IL" sz="2400" dirty="0"/>
            </a:b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זכויות ת"ש לדיור</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pic>
        <p:nvPicPr>
          <p:cNvPr id="6" name="Picture 7" descr="C:\Users\s8227729\AppData\Local\Microsoft\Windows\Temporary Internet Files\Content.Outlook\Z8GV972D\תמונה4.jpg"/>
          <p:cNvPicPr>
            <a:picLocks noChangeAspect="1" noChangeArrowheads="1"/>
          </p:cNvPicPr>
          <p:nvPr/>
        </p:nvPicPr>
        <p:blipFill rotWithShape="1">
          <a:blip r:embed="rId3">
            <a:extLst>
              <a:ext uri="{28A0092B-C50C-407E-A947-70E740481C1C}">
                <a14:useLocalDpi xmlns:a14="http://schemas.microsoft.com/office/drawing/2010/main" val="0"/>
              </a:ext>
            </a:extLst>
          </a:blip>
          <a:srcRect b="52889"/>
          <a:stretch/>
        </p:blipFill>
        <p:spPr bwMode="auto">
          <a:xfrm>
            <a:off x="208546" y="5417543"/>
            <a:ext cx="2510270" cy="1361685"/>
          </a:xfrm>
          <a:prstGeom prst="rect">
            <a:avLst/>
          </a:prstGeom>
          <a:ln>
            <a:noFill/>
          </a:ln>
          <a:effectLst>
            <a:softEdge rad="112500"/>
          </a:effectLst>
          <a:extLst/>
        </p:spPr>
      </p:pic>
      <p:pic>
        <p:nvPicPr>
          <p:cNvPr id="8" name="Picture 6" descr="C:\Users\s8227729\AppData\Local\Microsoft\Windows\Temporary Internet Files\Content.Outlook\Z8GV972D\תמונה3.jpg"/>
          <p:cNvPicPr>
            <a:picLocks noChangeAspect="1" noChangeArrowheads="1"/>
          </p:cNvPicPr>
          <p:nvPr/>
        </p:nvPicPr>
        <p:blipFill rotWithShape="1">
          <a:blip r:embed="rId4">
            <a:extLst>
              <a:ext uri="{28A0092B-C50C-407E-A947-70E740481C1C}">
                <a14:useLocalDpi xmlns:a14="http://schemas.microsoft.com/office/drawing/2010/main" val="0"/>
              </a:ext>
            </a:extLst>
          </a:blip>
          <a:srcRect t="664" b="49336"/>
          <a:stretch/>
        </p:blipFill>
        <p:spPr bwMode="auto">
          <a:xfrm>
            <a:off x="3011008" y="5363683"/>
            <a:ext cx="2472518" cy="1339326"/>
          </a:xfrm>
          <a:prstGeom prst="rect">
            <a:avLst/>
          </a:prstGeom>
          <a:ln>
            <a:noFill/>
          </a:ln>
          <a:effectLst>
            <a:softEdge rad="112500"/>
          </a:effectLst>
          <a:extLst/>
        </p:spPr>
      </p:pic>
    </p:spTree>
    <p:extLst>
      <p:ext uri="{BB962C8B-B14F-4D97-AF65-F5344CB8AC3E}">
        <p14:creationId xmlns:p14="http://schemas.microsoft.com/office/powerpoint/2010/main" val="3890739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i="1" dirty="0" smtClean="0">
              <a:solidFill>
                <a:srgbClr val="002060"/>
              </a:solidFill>
              <a:latin typeface="David" pitchFamily="2" charset="-79"/>
              <a:cs typeface="David" pitchFamily="2" charset="-79"/>
            </a:endParaRPr>
          </a:p>
          <a:p>
            <a:pPr fontAlgn="ctr"/>
            <a:r>
              <a:rPr lang="he-IL" sz="2400" b="1" u="sng" dirty="0" smtClean="0">
                <a:solidFill>
                  <a:srgbClr val="002060"/>
                </a:solidFill>
                <a:latin typeface="David" pitchFamily="2" charset="-79"/>
                <a:cs typeface="David" pitchFamily="2" charset="-79"/>
              </a:rPr>
              <a:t>דירת </a:t>
            </a:r>
            <a:r>
              <a:rPr lang="he-IL" sz="2400" b="1" u="sng" dirty="0" err="1" smtClean="0">
                <a:solidFill>
                  <a:srgbClr val="002060"/>
                </a:solidFill>
                <a:latin typeface="David" pitchFamily="2" charset="-79"/>
                <a:cs typeface="David" pitchFamily="2" charset="-79"/>
              </a:rPr>
              <a:t>אל"ח</a:t>
            </a:r>
            <a:r>
              <a:rPr lang="he-IL" sz="2400" b="1" u="sng" dirty="0" smtClean="0">
                <a:solidFill>
                  <a:srgbClr val="002060"/>
                </a:solidFill>
                <a:latin typeface="David" pitchFamily="2" charset="-79"/>
                <a:cs typeface="David" pitchFamily="2" charset="-79"/>
              </a:rPr>
              <a:t> – בתים חמים</a:t>
            </a:r>
          </a:p>
          <a:p>
            <a:pPr fontAlgn="ctr"/>
            <a:r>
              <a:rPr lang="he-IL" sz="2400" dirty="0" smtClean="0">
                <a:solidFill>
                  <a:srgbClr val="002060"/>
                </a:solidFill>
                <a:latin typeface="David" pitchFamily="2" charset="-79"/>
                <a:cs typeface="David" pitchFamily="2" charset="-79"/>
              </a:rPr>
              <a:t>דירות </a:t>
            </a:r>
            <a:r>
              <a:rPr lang="he-IL" sz="2400" dirty="0">
                <a:solidFill>
                  <a:srgbClr val="002060"/>
                </a:solidFill>
                <a:latin typeface="David" pitchFamily="2" charset="-79"/>
                <a:cs typeface="David" pitchFamily="2" charset="-79"/>
              </a:rPr>
              <a:t>האגודה למען החייל הינן חלק מסל פתרונות </a:t>
            </a:r>
            <a:r>
              <a:rPr lang="he-IL" sz="2400" dirty="0" smtClean="0">
                <a:solidFill>
                  <a:srgbClr val="002060"/>
                </a:solidFill>
                <a:latin typeface="David" pitchFamily="2" charset="-79"/>
                <a:cs typeface="David" pitchFamily="2" charset="-79"/>
              </a:rPr>
              <a:t>הדיור של צה"ל (באמצעות משרד ת"ש) </a:t>
            </a:r>
            <a:r>
              <a:rPr lang="he-IL" sz="2400" dirty="0">
                <a:solidFill>
                  <a:srgbClr val="002060"/>
                </a:solidFill>
                <a:latin typeface="David" pitchFamily="2" charset="-79"/>
                <a:cs typeface="David" pitchFamily="2" charset="-79"/>
              </a:rPr>
              <a:t>הקיימים עבור חיילים בודדים בשירות חובה ונמצאות בכל רחבי </a:t>
            </a:r>
            <a:r>
              <a:rPr lang="he-IL" sz="2400" dirty="0" smtClean="0">
                <a:solidFill>
                  <a:srgbClr val="002060"/>
                </a:solidFill>
                <a:latin typeface="David" pitchFamily="2" charset="-79"/>
                <a:cs typeface="David" pitchFamily="2" charset="-79"/>
              </a:rPr>
              <a:t>הארץ</a:t>
            </a:r>
            <a:endParaRPr lang="he-IL" sz="2400" dirty="0" smtClean="0">
              <a:solidFill>
                <a:srgbClr val="002060"/>
              </a:solidFill>
              <a:latin typeface="David" pitchFamily="2" charset="-79"/>
              <a:cs typeface="David" pitchFamily="2" charset="-79"/>
            </a:endParaRPr>
          </a:p>
          <a:p>
            <a:pPr fontAlgn="ctr"/>
            <a:r>
              <a:rPr lang="he-IL" sz="2400" dirty="0" smtClean="0">
                <a:solidFill>
                  <a:srgbClr val="002060"/>
                </a:solidFill>
                <a:latin typeface="David" pitchFamily="2" charset="-79"/>
                <a:cs typeface="David" pitchFamily="2" charset="-79"/>
              </a:rPr>
              <a:t>נדרשת </a:t>
            </a:r>
            <a:r>
              <a:rPr lang="he-IL" sz="2400" dirty="0">
                <a:solidFill>
                  <a:srgbClr val="002060"/>
                </a:solidFill>
                <a:latin typeface="David" pitchFamily="2" charset="-79"/>
                <a:cs typeface="David" pitchFamily="2" charset="-79"/>
              </a:rPr>
              <a:t>יתרת שירות של חצי שנה לפחות על מנת להיכנס </a:t>
            </a:r>
            <a:r>
              <a:rPr lang="he-IL" sz="2400" dirty="0" smtClean="0">
                <a:solidFill>
                  <a:srgbClr val="002060"/>
                </a:solidFill>
                <a:latin typeface="David" pitchFamily="2" charset="-79"/>
                <a:cs typeface="David" pitchFamily="2" charset="-79"/>
              </a:rPr>
              <a:t>לדירה והתנהגות טובה </a:t>
            </a:r>
          </a:p>
          <a:p>
            <a:pPr fontAlgn="ctr"/>
            <a:r>
              <a:rPr lang="he-IL" sz="2400" dirty="0" smtClean="0">
                <a:solidFill>
                  <a:srgbClr val="002060"/>
                </a:solidFill>
                <a:latin typeface="David" pitchFamily="2" charset="-79"/>
                <a:cs typeface="David" pitchFamily="2" charset="-79"/>
              </a:rPr>
              <a:t>החיילים </a:t>
            </a:r>
            <a:r>
              <a:rPr lang="he-IL" sz="2400" dirty="0">
                <a:solidFill>
                  <a:srgbClr val="002060"/>
                </a:solidFill>
                <a:latin typeface="David" pitchFamily="2" charset="-79"/>
                <a:cs typeface="David" pitchFamily="2" charset="-79"/>
              </a:rPr>
              <a:t>מקבלים דירה </a:t>
            </a:r>
            <a:r>
              <a:rPr lang="he-IL" sz="2400" dirty="0" smtClean="0">
                <a:solidFill>
                  <a:srgbClr val="002060"/>
                </a:solidFill>
                <a:latin typeface="David" pitchFamily="2" charset="-79"/>
                <a:cs typeface="David" pitchFamily="2" charset="-79"/>
              </a:rPr>
              <a:t>מרוהטת </a:t>
            </a:r>
            <a:r>
              <a:rPr lang="he-IL" sz="2400" dirty="0">
                <a:solidFill>
                  <a:srgbClr val="002060"/>
                </a:solidFill>
                <a:latin typeface="David" pitchFamily="2" charset="-79"/>
                <a:cs typeface="David" pitchFamily="2" charset="-79"/>
              </a:rPr>
              <a:t>ואינם נדרשים בתשלום עבור המגורים </a:t>
            </a:r>
            <a:r>
              <a:rPr lang="he-IL" sz="2400" dirty="0" smtClean="0">
                <a:solidFill>
                  <a:srgbClr val="002060"/>
                </a:solidFill>
                <a:latin typeface="David" pitchFamily="2" charset="-79"/>
                <a:cs typeface="David" pitchFamily="2" charset="-79"/>
              </a:rPr>
              <a:t>בה!</a:t>
            </a:r>
            <a:endParaRPr lang="he-IL" sz="2400" dirty="0">
              <a:solidFill>
                <a:srgbClr val="002060"/>
              </a:solidFill>
              <a:latin typeface="David" pitchFamily="2" charset="-79"/>
              <a:cs typeface="David" pitchFamily="2" charset="-79"/>
            </a:endParaRPr>
          </a:p>
          <a:p>
            <a:pPr fontAlgn="ctr"/>
            <a:r>
              <a:rPr lang="he-IL" sz="2400" b="1" dirty="0" smtClean="0">
                <a:solidFill>
                  <a:srgbClr val="002060"/>
                </a:solidFill>
                <a:latin typeface="David" pitchFamily="2" charset="-79"/>
                <a:cs typeface="David" pitchFamily="2" charset="-79"/>
              </a:rPr>
              <a:t>תנאי הדיור:</a:t>
            </a:r>
          </a:p>
          <a:p>
            <a:pPr lvl="1" fontAlgn="ctr"/>
            <a:r>
              <a:rPr lang="he-IL" sz="2400" dirty="0">
                <a:solidFill>
                  <a:srgbClr val="002060"/>
                </a:solidFill>
                <a:latin typeface="David" pitchFamily="2" charset="-79"/>
                <a:cs typeface="David" pitchFamily="2" charset="-79"/>
              </a:rPr>
              <a:t>דירת 4 חדרים: סלון ו-3 חדרי </a:t>
            </a:r>
            <a:r>
              <a:rPr lang="he-IL" sz="2400" dirty="0" smtClean="0">
                <a:solidFill>
                  <a:srgbClr val="002060"/>
                </a:solidFill>
                <a:latin typeface="David" pitchFamily="2" charset="-79"/>
                <a:cs typeface="David" pitchFamily="2" charset="-79"/>
              </a:rPr>
              <a:t>שינה</a:t>
            </a:r>
            <a:endParaRPr lang="he-IL" sz="2400" dirty="0">
              <a:solidFill>
                <a:srgbClr val="002060"/>
              </a:solidFill>
              <a:latin typeface="David" pitchFamily="2" charset="-79"/>
              <a:cs typeface="David" pitchFamily="2" charset="-79"/>
            </a:endParaRPr>
          </a:p>
          <a:p>
            <a:pPr lvl="1" fontAlgn="ctr"/>
            <a:r>
              <a:rPr lang="he-IL" sz="2400" dirty="0">
                <a:solidFill>
                  <a:srgbClr val="002060"/>
                </a:solidFill>
                <a:latin typeface="David" pitchFamily="2" charset="-79"/>
                <a:cs typeface="David" pitchFamily="2" charset="-79"/>
              </a:rPr>
              <a:t>בכל דירה מתגוררים 6 חיילים, 2 חיילים בחדר</a:t>
            </a:r>
            <a:r>
              <a:rPr lang="he-IL" sz="2400" dirty="0" smtClean="0">
                <a:solidFill>
                  <a:srgbClr val="002060"/>
                </a:solidFill>
                <a:latin typeface="David" pitchFamily="2" charset="-79"/>
                <a:cs typeface="David" pitchFamily="2" charset="-79"/>
              </a:rPr>
              <a:t>. לוחמים – 1 בחדר</a:t>
            </a:r>
            <a:endParaRPr lang="he-IL" sz="2400" dirty="0">
              <a:solidFill>
                <a:srgbClr val="002060"/>
              </a:solidFill>
              <a:latin typeface="David" pitchFamily="2" charset="-79"/>
              <a:cs typeface="David" pitchFamily="2" charset="-79"/>
            </a:endParaRPr>
          </a:p>
          <a:p>
            <a:pPr lvl="1" fontAlgn="ctr"/>
            <a:r>
              <a:rPr lang="he-IL" sz="2400" dirty="0" smtClean="0">
                <a:solidFill>
                  <a:srgbClr val="002060"/>
                </a:solidFill>
                <a:latin typeface="David" pitchFamily="2" charset="-79"/>
                <a:cs typeface="David" pitchFamily="2" charset="-79"/>
              </a:rPr>
              <a:t>כל חייל שגר בדירה מקבל באופן אוטומטי (לחוגר) ממשרד ת"ש </a:t>
            </a:r>
            <a:r>
              <a:rPr lang="he-IL" sz="2400" dirty="0">
                <a:solidFill>
                  <a:srgbClr val="002060"/>
                </a:solidFill>
                <a:latin typeface="David" pitchFamily="2" charset="-79"/>
                <a:cs typeface="David" pitchFamily="2" charset="-79"/>
              </a:rPr>
              <a:t>תווי </a:t>
            </a:r>
            <a:r>
              <a:rPr lang="he-IL" sz="2400" dirty="0" smtClean="0">
                <a:solidFill>
                  <a:srgbClr val="002060"/>
                </a:solidFill>
                <a:latin typeface="David" pitchFamily="2" charset="-79"/>
                <a:cs typeface="David" pitchFamily="2" charset="-79"/>
              </a:rPr>
              <a:t>קנייה </a:t>
            </a:r>
            <a:r>
              <a:rPr lang="he-IL" sz="2400" dirty="0">
                <a:solidFill>
                  <a:srgbClr val="002060"/>
                </a:solidFill>
                <a:latin typeface="David" pitchFamily="2" charset="-79"/>
                <a:cs typeface="David" pitchFamily="2" charset="-79"/>
              </a:rPr>
              <a:t>בסך 400 ₪ לטובת </a:t>
            </a:r>
            <a:r>
              <a:rPr lang="he-IL" sz="2400" dirty="0" smtClean="0">
                <a:solidFill>
                  <a:srgbClr val="002060"/>
                </a:solidFill>
                <a:latin typeface="David" pitchFamily="2" charset="-79"/>
                <a:cs typeface="David" pitchFamily="2" charset="-79"/>
              </a:rPr>
              <a:t>קניית מזון</a:t>
            </a:r>
            <a:r>
              <a:rPr lang="he-IL" sz="2400" dirty="0">
                <a:solidFill>
                  <a:srgbClr val="002060"/>
                </a:solidFill>
                <a:latin typeface="David" pitchFamily="2" charset="-79"/>
                <a:cs typeface="David" pitchFamily="2" charset="-79"/>
              </a:rPr>
              <a:t>. </a:t>
            </a:r>
            <a:r>
              <a:rPr lang="he-IL" sz="2400" dirty="0" smtClean="0">
                <a:solidFill>
                  <a:srgbClr val="002060"/>
                </a:solidFill>
                <a:latin typeface="David" pitchFamily="2" charset="-79"/>
                <a:cs typeface="David" pitchFamily="2" charset="-79"/>
              </a:rPr>
              <a:t>חומרי </a:t>
            </a:r>
            <a:r>
              <a:rPr lang="he-IL" sz="2400" dirty="0">
                <a:solidFill>
                  <a:srgbClr val="002060"/>
                </a:solidFill>
                <a:latin typeface="David" pitchFamily="2" charset="-79"/>
                <a:cs typeface="David" pitchFamily="2" charset="-79"/>
              </a:rPr>
              <a:t>ניקוי </a:t>
            </a:r>
            <a:r>
              <a:rPr lang="he-IL" sz="2400" dirty="0" smtClean="0">
                <a:solidFill>
                  <a:srgbClr val="002060"/>
                </a:solidFill>
                <a:latin typeface="David" pitchFamily="2" charset="-79"/>
                <a:cs typeface="David" pitchFamily="2" charset="-79"/>
              </a:rPr>
              <a:t>לדירה – מקבלים מהאגודה </a:t>
            </a:r>
            <a:r>
              <a:rPr lang="he-IL" sz="2400" dirty="0">
                <a:solidFill>
                  <a:srgbClr val="002060"/>
                </a:solidFill>
                <a:latin typeface="David" pitchFamily="2" charset="-79"/>
                <a:cs typeface="David" pitchFamily="2" charset="-79"/>
              </a:rPr>
              <a:t>למען החייל </a:t>
            </a:r>
            <a:r>
              <a:rPr lang="he-IL" sz="2200" dirty="0">
                <a:solidFill>
                  <a:srgbClr val="002060"/>
                </a:solidFill>
                <a:latin typeface="David" pitchFamily="2" charset="-79"/>
                <a:cs typeface="David" pitchFamily="2" charset="-79"/>
              </a:rPr>
              <a:t/>
            </a:r>
            <a:br>
              <a:rPr lang="he-IL" sz="2200" dirty="0">
                <a:solidFill>
                  <a:srgbClr val="002060"/>
                </a:solidFill>
                <a:latin typeface="David" pitchFamily="2" charset="-79"/>
                <a:cs typeface="David" pitchFamily="2" charset="-79"/>
              </a:rPr>
            </a:br>
            <a:endParaRPr lang="en-US" sz="22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זכויות ת"ש לדיור</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Tree>
    <p:extLst>
      <p:ext uri="{BB962C8B-B14F-4D97-AF65-F5344CB8AC3E}">
        <p14:creationId xmlns:p14="http://schemas.microsoft.com/office/powerpoint/2010/main" val="29192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מלבן 6"/>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דירת אל"ח</a:t>
            </a:r>
          </a:p>
        </p:txBody>
      </p:sp>
      <p:sp>
        <p:nvSpPr>
          <p:cNvPr id="4" name="מלבן 3"/>
          <p:cNvSpPr/>
          <p:nvPr/>
        </p:nvSpPr>
        <p:spPr>
          <a:xfrm>
            <a:off x="3810000" y="751344"/>
            <a:ext cx="4572000" cy="369332"/>
          </a:xfrm>
          <a:prstGeom prst="rect">
            <a:avLst/>
          </a:prstGeom>
        </p:spPr>
        <p:txBody>
          <a:bodyPr>
            <a:spAutoFit/>
          </a:bodyPr>
          <a:lstStyle/>
          <a:p>
            <a:r>
              <a:rPr lang="he-IL" dirty="0"/>
              <a:t> </a:t>
            </a:r>
            <a:endParaRPr lang="en-US" dirty="0"/>
          </a:p>
        </p:txBody>
      </p:sp>
      <p:pic>
        <p:nvPicPr>
          <p:cNvPr id="10" name="Picture 3" descr="S:\anaf_tash\ת''ש חובה\♥עינב♥\סתם\תמונות\פתרונות דיור\IMG-20160728-WA002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3400" y="1698915"/>
            <a:ext cx="3077580" cy="1896685"/>
          </a:xfrm>
          <a:prstGeom prst="rect">
            <a:avLst/>
          </a:prstGeom>
          <a:ln>
            <a:noFill/>
          </a:ln>
          <a:effectLst>
            <a:softEdge rad="112500"/>
          </a:effectLst>
          <a:extLst/>
        </p:spPr>
      </p:pic>
      <p:pic>
        <p:nvPicPr>
          <p:cNvPr id="11" name="Picture 3" descr="C:\Users\s8227729\AppData\Local\Microsoft\Windows\Temporary Internet Files\Content.Outlook\Z8GV972D\תמונה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893554"/>
            <a:ext cx="3110716" cy="2133600"/>
          </a:xfrm>
          <a:prstGeom prst="rect">
            <a:avLst/>
          </a:prstGeom>
          <a:ln>
            <a:noFill/>
          </a:ln>
          <a:effectLst>
            <a:softEdge rad="112500"/>
          </a:effectLst>
          <a:extLst/>
        </p:spPr>
      </p:pic>
      <p:pic>
        <p:nvPicPr>
          <p:cNvPr id="13" name="Picture 2" descr="S:\anaf_tash\ת''ש חובה\♥עינב♥\סתם\תמונות\פתרונות דיור\IMG-20160728-WA002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724" y="3880215"/>
            <a:ext cx="3384376" cy="2088232"/>
          </a:xfrm>
          <a:prstGeom prst="rect">
            <a:avLst/>
          </a:prstGeom>
          <a:ln>
            <a:noFill/>
          </a:ln>
          <a:effectLst>
            <a:softEdge rad="112500"/>
          </a:effectLst>
          <a:extLst/>
        </p:spPr>
      </p:pic>
      <p:pic>
        <p:nvPicPr>
          <p:cNvPr id="14" name="Picture 5" descr="C:\Users\s8227729\AppData\Local\Microsoft\Windows\Temporary Internet Files\Content.Outlook\Z8GV972D\תמונה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4724" y="1648823"/>
            <a:ext cx="3384376" cy="19079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4" descr="C:\Users\s8227729\AppData\Local\Microsoft\Windows\Temporary Internet Files\Content.Outlook\Z8GV972D\תמונה8.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92715" y="3851671"/>
            <a:ext cx="3336353" cy="22086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5" descr="S:\anaf_tash\ת''ש חובה\♥עינב♥\סתם\תמונות\פתרונות דיור\IMG-20160727-WA0088.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59511"/>
          <a:stretch/>
        </p:blipFill>
        <p:spPr bwMode="auto">
          <a:xfrm>
            <a:off x="7535279" y="1698915"/>
            <a:ext cx="3393789" cy="1909410"/>
          </a:xfrm>
          <a:prstGeom prst="rect">
            <a:avLst/>
          </a:prstGeom>
          <a:ln>
            <a:noFill/>
          </a:ln>
          <a:effectLst>
            <a:softEdge rad="112500"/>
          </a:effectLst>
          <a:extLst/>
        </p:spPr>
      </p:pic>
      <p:pic>
        <p:nvPicPr>
          <p:cNvPr id="17" name="תמונה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4432" y="92597"/>
            <a:ext cx="1486663" cy="1370127"/>
          </a:xfrm>
          <a:prstGeom prst="rect">
            <a:avLst/>
          </a:prstGeom>
        </p:spPr>
      </p:pic>
    </p:spTree>
    <p:extLst>
      <p:ext uri="{BB962C8B-B14F-4D97-AF65-F5344CB8AC3E}">
        <p14:creationId xmlns:p14="http://schemas.microsoft.com/office/powerpoint/2010/main" val="1750171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i="1" dirty="0" smtClean="0">
              <a:solidFill>
                <a:srgbClr val="002060"/>
              </a:solidFill>
              <a:latin typeface="David" pitchFamily="2" charset="-79"/>
              <a:cs typeface="David" pitchFamily="2" charset="-79"/>
            </a:endParaRPr>
          </a:p>
          <a:p>
            <a:pPr fontAlgn="ctr"/>
            <a:r>
              <a:rPr lang="he-IL" sz="2400" b="1" u="sng" dirty="0" smtClean="0">
                <a:solidFill>
                  <a:srgbClr val="002060"/>
                </a:solidFill>
                <a:latin typeface="David" pitchFamily="2" charset="-79"/>
                <a:cs typeface="David" pitchFamily="2" charset="-79"/>
              </a:rPr>
              <a:t>אימוץ בקיבוץ</a:t>
            </a:r>
            <a:endParaRPr lang="he-IL" sz="2400" b="1" u="sng" dirty="0">
              <a:solidFill>
                <a:srgbClr val="002060"/>
              </a:solidFill>
              <a:latin typeface="David" pitchFamily="2" charset="-79"/>
              <a:cs typeface="David" pitchFamily="2" charset="-79"/>
            </a:endParaRPr>
          </a:p>
          <a:p>
            <a:pPr fontAlgn="ctr"/>
            <a:r>
              <a:rPr lang="he-IL" sz="2400" dirty="0" smtClean="0">
                <a:solidFill>
                  <a:srgbClr val="002060"/>
                </a:solidFill>
                <a:latin typeface="David" panose="020E0502060401010101" pitchFamily="34" charset="-79"/>
                <a:cs typeface="David" panose="020E0502060401010101" pitchFamily="34" charset="-79"/>
              </a:rPr>
              <a:t>מהווה </a:t>
            </a:r>
            <a:r>
              <a:rPr lang="he-IL" sz="2400" dirty="0">
                <a:solidFill>
                  <a:srgbClr val="002060"/>
                </a:solidFill>
                <a:latin typeface="David" panose="020E0502060401010101" pitchFamily="34" charset="-79"/>
                <a:cs typeface="David" panose="020E0502060401010101" pitchFamily="34" charset="-79"/>
              </a:rPr>
              <a:t>פתרון דיור לחיילים בודדים אשר משרתים בבסיסים </a:t>
            </a:r>
            <a:r>
              <a:rPr lang="he-IL" sz="2400" dirty="0" smtClean="0">
                <a:solidFill>
                  <a:srgbClr val="002060"/>
                </a:solidFill>
                <a:latin typeface="David" panose="020E0502060401010101" pitchFamily="34" charset="-79"/>
                <a:cs typeface="David" panose="020E0502060401010101" pitchFamily="34" charset="-79"/>
              </a:rPr>
              <a:t>סגורים </a:t>
            </a:r>
          </a:p>
          <a:p>
            <a:pPr fontAlgn="ctr"/>
            <a:r>
              <a:rPr lang="he-IL" sz="2400" dirty="0" smtClean="0">
                <a:solidFill>
                  <a:srgbClr val="002060"/>
                </a:solidFill>
                <a:latin typeface="David" panose="020E0502060401010101" pitchFamily="34" charset="-79"/>
                <a:cs typeface="David" panose="020E0502060401010101" pitchFamily="34" charset="-79"/>
              </a:rPr>
              <a:t>קיבוצים </a:t>
            </a:r>
            <a:r>
              <a:rPr lang="he-IL" sz="2400" dirty="0">
                <a:solidFill>
                  <a:srgbClr val="002060"/>
                </a:solidFill>
                <a:latin typeface="David" panose="020E0502060401010101" pitchFamily="34" charset="-79"/>
                <a:cs typeface="David" panose="020E0502060401010101" pitchFamily="34" charset="-79"/>
              </a:rPr>
              <a:t>רבים משתתפים בהסדר לאימוץ </a:t>
            </a:r>
            <a:r>
              <a:rPr lang="he-IL" sz="2400" dirty="0" smtClean="0">
                <a:solidFill>
                  <a:srgbClr val="002060"/>
                </a:solidFill>
                <a:latin typeface="David" panose="020E0502060401010101" pitchFamily="34" charset="-79"/>
                <a:cs typeface="David" panose="020E0502060401010101" pitchFamily="34" charset="-79"/>
              </a:rPr>
              <a:t>החיילים </a:t>
            </a:r>
            <a:r>
              <a:rPr lang="he-IL" sz="2400" dirty="0" smtClean="0">
                <a:solidFill>
                  <a:srgbClr val="002060"/>
                </a:solidFill>
                <a:latin typeface="David" panose="020E0502060401010101" pitchFamily="34" charset="-79"/>
                <a:cs typeface="David" panose="020E0502060401010101" pitchFamily="34" charset="-79"/>
              </a:rPr>
              <a:t>- </a:t>
            </a:r>
            <a:r>
              <a:rPr lang="he-IL" sz="2400" dirty="0">
                <a:solidFill>
                  <a:srgbClr val="002060"/>
                </a:solidFill>
                <a:latin typeface="David" panose="020E0502060401010101" pitchFamily="34" charset="-79"/>
                <a:cs typeface="David" panose="020E0502060401010101" pitchFamily="34" charset="-79"/>
              </a:rPr>
              <a:t>יש לפנות למשקית </a:t>
            </a:r>
            <a:r>
              <a:rPr lang="he-IL" sz="2400" dirty="0" smtClean="0">
                <a:solidFill>
                  <a:srgbClr val="002060"/>
                </a:solidFill>
                <a:latin typeface="David" panose="020E0502060401010101" pitchFamily="34" charset="-79"/>
                <a:cs typeface="David" panose="020E0502060401010101" pitchFamily="34" charset="-79"/>
              </a:rPr>
              <a:t>ת"ש </a:t>
            </a:r>
            <a:r>
              <a:rPr lang="he-IL" sz="2400" dirty="0">
                <a:solidFill>
                  <a:srgbClr val="002060"/>
                </a:solidFill>
                <a:latin typeface="David" panose="020E0502060401010101" pitchFamily="34" charset="-79"/>
                <a:cs typeface="David" panose="020E0502060401010101" pitchFamily="34" charset="-79"/>
              </a:rPr>
              <a:t>ולוודא איזה קיבוצים אפשריים מרשימה שהיא מציעה (יש הקצאות)</a:t>
            </a:r>
            <a:endParaRPr lang="he-IL" sz="2400" dirty="0">
              <a:solidFill>
                <a:srgbClr val="002060"/>
              </a:solidFill>
              <a:latin typeface="David" panose="020E0502060401010101" pitchFamily="34" charset="-79"/>
              <a:cs typeface="David" panose="020E0502060401010101" pitchFamily="34" charset="-79"/>
            </a:endParaRPr>
          </a:p>
          <a:p>
            <a:pPr fontAlgn="ctr"/>
            <a:r>
              <a:rPr lang="he-IL" sz="2400" dirty="0">
                <a:solidFill>
                  <a:srgbClr val="002060"/>
                </a:solidFill>
                <a:latin typeface="David" panose="020E0502060401010101" pitchFamily="34" charset="-79"/>
                <a:cs typeface="David" panose="020E0502060401010101" pitchFamily="34" charset="-79"/>
              </a:rPr>
              <a:t>החיילים </a:t>
            </a:r>
            <a:r>
              <a:rPr lang="he-IL" sz="2400" dirty="0">
                <a:solidFill>
                  <a:srgbClr val="002060"/>
                </a:solidFill>
                <a:latin typeface="David" panose="020E0502060401010101" pitchFamily="34" charset="-79"/>
                <a:cs typeface="David" panose="020E0502060401010101" pitchFamily="34" charset="-79"/>
              </a:rPr>
              <a:t>מקבלים דירה מרוהטת ואינם נדרשים בתשלום עבור המגורים </a:t>
            </a:r>
            <a:r>
              <a:rPr lang="he-IL" sz="2400" dirty="0">
                <a:solidFill>
                  <a:srgbClr val="002060"/>
                </a:solidFill>
                <a:latin typeface="David" panose="020E0502060401010101" pitchFamily="34" charset="-79"/>
                <a:cs typeface="David" panose="020E0502060401010101" pitchFamily="34" charset="-79"/>
              </a:rPr>
              <a:t>בה</a:t>
            </a:r>
          </a:p>
          <a:p>
            <a:pPr fontAlgn="ctr"/>
            <a:r>
              <a:rPr lang="he-IL" sz="2400" dirty="0" smtClean="0">
                <a:solidFill>
                  <a:srgbClr val="002060"/>
                </a:solidFill>
                <a:latin typeface="David" panose="020E0502060401010101" pitchFamily="34" charset="-79"/>
                <a:cs typeface="David" panose="020E0502060401010101" pitchFamily="34" charset="-79"/>
              </a:rPr>
              <a:t>יש אפשרות להתגורר בקיבוץ וגם לקבל משפחה מארחת (אבל זה לא מחייב)</a:t>
            </a:r>
            <a:endParaRPr lang="he-IL" sz="2400" dirty="0">
              <a:solidFill>
                <a:srgbClr val="002060"/>
              </a:solidFill>
              <a:latin typeface="David" panose="020E0502060401010101" pitchFamily="34" charset="-79"/>
              <a:cs typeface="David" panose="020E0502060401010101" pitchFamily="34" charset="-79"/>
            </a:endParaRPr>
          </a:p>
          <a:p>
            <a:pPr fontAlgn="ct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זכויות ת"ש לדיור</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pic>
        <p:nvPicPr>
          <p:cNvPr id="3074" name="Picture 2" descr="×ª××¦××ª ×ª××× × ×¢×××¨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512" y="4740522"/>
            <a:ext cx="2515024" cy="188626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ª××¦××ª ×ª××× × ×¢×××¨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4475" y="4740522"/>
            <a:ext cx="3849525" cy="1886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550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i="1" dirty="0" smtClean="0">
              <a:solidFill>
                <a:srgbClr val="002060"/>
              </a:solidFill>
              <a:latin typeface="David" pitchFamily="2" charset="-79"/>
              <a:cs typeface="David" pitchFamily="2" charset="-79"/>
            </a:endParaRPr>
          </a:p>
          <a:p>
            <a:pPr fontAlgn="ctr"/>
            <a:r>
              <a:rPr lang="he-IL" sz="2400" b="1" u="sng" dirty="0" smtClean="0">
                <a:solidFill>
                  <a:srgbClr val="002060"/>
                </a:solidFill>
                <a:latin typeface="David" pitchFamily="2" charset="-79"/>
                <a:cs typeface="David" pitchFamily="2" charset="-79"/>
              </a:rPr>
              <a:t>שכר דירה</a:t>
            </a:r>
          </a:p>
          <a:p>
            <a:pPr fontAlgn="ctr"/>
            <a:r>
              <a:rPr lang="he-IL" sz="2400" dirty="0" smtClean="0">
                <a:solidFill>
                  <a:srgbClr val="002060"/>
                </a:solidFill>
                <a:latin typeface="David" panose="020E0502060401010101" pitchFamily="34" charset="-79"/>
                <a:cs typeface="David" panose="020E0502060401010101" pitchFamily="34" charset="-79"/>
              </a:rPr>
              <a:t>חייל </a:t>
            </a:r>
            <a:r>
              <a:rPr lang="he-IL" sz="2400" dirty="0">
                <a:solidFill>
                  <a:srgbClr val="002060"/>
                </a:solidFill>
                <a:latin typeface="David" panose="020E0502060401010101" pitchFamily="34" charset="-79"/>
                <a:cs typeface="David" panose="020E0502060401010101" pitchFamily="34" charset="-79"/>
              </a:rPr>
              <a:t>בודד אשר שוכר דירה יכול לקבל השתתפות בשכר דירה בגובה של 988₪ והוצאות אחזקת דירה בסך 312₪. </a:t>
            </a:r>
            <a:r>
              <a:rPr lang="he-IL" sz="2400" b="1" dirty="0">
                <a:solidFill>
                  <a:srgbClr val="002060"/>
                </a:solidFill>
                <a:latin typeface="David" panose="020E0502060401010101" pitchFamily="34" charset="-79"/>
                <a:cs typeface="David" panose="020E0502060401010101" pitchFamily="34" charset="-79"/>
              </a:rPr>
              <a:t>סה"כ 1,300 </a:t>
            </a:r>
            <a:r>
              <a:rPr lang="he-IL" sz="2400" b="1" dirty="0" smtClean="0">
                <a:solidFill>
                  <a:srgbClr val="002060"/>
                </a:solidFill>
                <a:latin typeface="David" panose="020E0502060401010101" pitchFamily="34" charset="-79"/>
                <a:cs typeface="David" panose="020E0502060401010101" pitchFamily="34" charset="-79"/>
              </a:rPr>
              <a:t>₪</a:t>
            </a:r>
            <a:r>
              <a:rPr lang="he-IL" sz="2400" dirty="0" smtClean="0">
                <a:solidFill>
                  <a:srgbClr val="002060"/>
                </a:solidFill>
                <a:latin typeface="David" panose="020E0502060401010101" pitchFamily="34" charset="-79"/>
                <a:cs typeface="David" panose="020E0502060401010101" pitchFamily="34" charset="-79"/>
              </a:rPr>
              <a:t>. </a:t>
            </a:r>
          </a:p>
          <a:p>
            <a:pPr fontAlgn="ctr"/>
            <a:r>
              <a:rPr lang="he-IL" sz="2400" dirty="0" smtClean="0">
                <a:solidFill>
                  <a:srgbClr val="002060"/>
                </a:solidFill>
                <a:latin typeface="David" panose="020E0502060401010101" pitchFamily="34" charset="-79"/>
                <a:cs typeface="David" panose="020E0502060401010101" pitchFamily="34" charset="-79"/>
              </a:rPr>
              <a:t>מומלץ לתכנן היטב היכן יגור ועם מי, לוודא שיש תחבורה ציבורית נגישה, שהדירה מרוהטת, שיש זרימה של מים בברזים ובשירותים, שכנים טובים, לוודא שאין רטיבות בדירה, שיהיה לו כסף לשלם את השכירות ואת כל ההוצאות החודשיות!</a:t>
            </a:r>
          </a:p>
          <a:p>
            <a:pPr fontAlgn="ctr"/>
            <a:r>
              <a:rPr lang="he-IL" sz="2400" dirty="0" smtClean="0">
                <a:solidFill>
                  <a:srgbClr val="002060"/>
                </a:solidFill>
                <a:latin typeface="David" panose="020E0502060401010101" pitchFamily="34" charset="-79"/>
                <a:cs typeface="David" panose="020E0502060401010101" pitchFamily="34" charset="-79"/>
              </a:rPr>
              <a:t>חוזה שכירות – נדרשת תשומת לב של החייל! מי ערב? מה התנאים ליציאה לפני הזמן? מה קורה במקרה של נזק לרכוש</a:t>
            </a:r>
            <a:r>
              <a:rPr lang="he-IL" sz="2400" dirty="0" smtClean="0">
                <a:solidFill>
                  <a:srgbClr val="002060"/>
                </a:solidFill>
                <a:latin typeface="David" panose="020E0502060401010101" pitchFamily="34" charset="-79"/>
                <a:cs typeface="David" panose="020E0502060401010101" pitchFamily="34" charset="-79"/>
              </a:rPr>
              <a:t>? </a:t>
            </a:r>
            <a:r>
              <a:rPr lang="he-IL" sz="2400" dirty="0">
                <a:solidFill>
                  <a:srgbClr val="002060"/>
                </a:solidFill>
                <a:latin typeface="David" panose="020E0502060401010101" pitchFamily="34" charset="-79"/>
                <a:cs typeface="David" panose="020E0502060401010101" pitchFamily="34" charset="-79"/>
              </a:rPr>
              <a:t>לגבי ערבות נציין שאם </a:t>
            </a:r>
            <a:r>
              <a:rPr lang="he-IL" sz="2400" dirty="0">
                <a:solidFill>
                  <a:srgbClr val="002060"/>
                </a:solidFill>
                <a:latin typeface="David" panose="020E0502060401010101" pitchFamily="34" charset="-79"/>
                <a:cs typeface="David" panose="020E0502060401010101" pitchFamily="34" charset="-79"/>
              </a:rPr>
              <a:t>החייל נתקל בבעיה יש לפנות להנהלת העמותה </a:t>
            </a:r>
            <a:r>
              <a:rPr lang="he-IL" sz="2400" dirty="0">
                <a:solidFill>
                  <a:srgbClr val="002060"/>
                </a:solidFill>
                <a:latin typeface="David" panose="020E0502060401010101" pitchFamily="34" charset="-79"/>
                <a:cs typeface="David" panose="020E0502060401010101" pitchFamily="34" charset="-79"/>
              </a:rPr>
              <a:t>לבחינת סיוע </a:t>
            </a:r>
            <a:r>
              <a:rPr lang="he-IL" sz="2400" dirty="0" smtClean="0">
                <a:solidFill>
                  <a:srgbClr val="002060"/>
                </a:solidFill>
                <a:latin typeface="David" panose="020E0502060401010101" pitchFamily="34" charset="-79"/>
                <a:cs typeface="David" panose="020E0502060401010101" pitchFamily="34" charset="-79"/>
              </a:rPr>
              <a:t>בנושא.</a:t>
            </a:r>
            <a:endParaRPr lang="he-IL" sz="2400" dirty="0">
              <a:solidFill>
                <a:srgbClr val="002060"/>
              </a:solidFill>
              <a:latin typeface="David" panose="020E0502060401010101" pitchFamily="34" charset="-79"/>
              <a:cs typeface="David" panose="020E0502060401010101" pitchFamily="34" charset="-79"/>
            </a:endParaRPr>
          </a:p>
          <a:p>
            <a:pPr fontAlgn="ctr"/>
            <a:r>
              <a:rPr lang="he-IL" sz="2400" dirty="0" smtClean="0">
                <a:solidFill>
                  <a:srgbClr val="002060"/>
                </a:solidFill>
                <a:latin typeface="David" panose="020E0502060401010101" pitchFamily="34" charset="-79"/>
                <a:cs typeface="David" panose="020E0502060401010101" pitchFamily="34" charset="-79"/>
              </a:rPr>
              <a:t>חייל </a:t>
            </a:r>
            <a:r>
              <a:rPr lang="he-IL" sz="2400" dirty="0">
                <a:solidFill>
                  <a:srgbClr val="002060"/>
                </a:solidFill>
                <a:latin typeface="David" panose="020E0502060401010101" pitchFamily="34" charset="-79"/>
                <a:cs typeface="David" panose="020E0502060401010101" pitchFamily="34" charset="-79"/>
              </a:rPr>
              <a:t>בעל הטבת שכר דירה לא יקבל אוטומטית </a:t>
            </a:r>
            <a:r>
              <a:rPr lang="he-IL" sz="2400" dirty="0" smtClean="0">
                <a:solidFill>
                  <a:srgbClr val="002060"/>
                </a:solidFill>
                <a:latin typeface="David" panose="020E0502060401010101" pitchFamily="34" charset="-79"/>
                <a:cs typeface="David" panose="020E0502060401010101" pitchFamily="34" charset="-79"/>
              </a:rPr>
              <a:t>עזרה עם ריהוט ו/או מוצרי חשמל. רשאי לקבל עד 2 מוצרים בשירות באמצעות משרד ת"ש (אבל ייתכן שלא יקבל בכלל!). בכל מקרה, הנושא ייבחן ע"י קצינת ת"ש.</a:t>
            </a:r>
            <a:endParaRPr lang="he-IL" sz="2400" dirty="0" smtClean="0">
              <a:solidFill>
                <a:srgbClr val="002060"/>
              </a:solidFill>
              <a:latin typeface="David" pitchFamily="2" charset="-79"/>
              <a:cs typeface="David" pitchFamily="2" charset="-79"/>
            </a:endParaRPr>
          </a:p>
          <a:p>
            <a:pPr fontAlgn="ct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זכויות ת"ש לדיור</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6" name="TextBox 5">
            <a:hlinkClick r:id="rId3" action="ppaction://hlinksldjump"/>
          </p:cNvPr>
          <p:cNvSpPr txBox="1"/>
          <p:nvPr/>
        </p:nvSpPr>
        <p:spPr>
          <a:xfrm>
            <a:off x="91059" y="5880662"/>
            <a:ext cx="1328928" cy="890016"/>
          </a:xfrm>
          <a:prstGeom prst="rect">
            <a:avLst/>
          </a:prstGeom>
          <a:noFill/>
        </p:spPr>
        <p:txBody>
          <a:bodyPr wrap="square" rtlCol="1">
            <a:spAutoFit/>
          </a:bodyPr>
          <a:lstStyle/>
          <a:p>
            <a:endParaRPr lang="he-IL" dirty="0"/>
          </a:p>
        </p:txBody>
      </p:sp>
      <p:sp>
        <p:nvSpPr>
          <p:cNvPr id="8" name="חץ מעוקל למעלה 7">
            <a:hlinkClick r:id="rId3" action="ppaction://hlinksldjump"/>
          </p:cNvPr>
          <p:cNvSpPr/>
          <p:nvPr/>
        </p:nvSpPr>
        <p:spPr>
          <a:xfrm>
            <a:off x="401955" y="6087513"/>
            <a:ext cx="707136" cy="51206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Tree>
    <p:extLst>
      <p:ext uri="{BB962C8B-B14F-4D97-AF65-F5344CB8AC3E}">
        <p14:creationId xmlns:p14="http://schemas.microsoft.com/office/powerpoint/2010/main" val="3073996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i="1" dirty="0" smtClean="0">
              <a:solidFill>
                <a:srgbClr val="002060"/>
              </a:solidFill>
              <a:latin typeface="David" pitchFamily="2" charset="-79"/>
              <a:cs typeface="David" pitchFamily="2" charset="-79"/>
            </a:endParaRPr>
          </a:p>
          <a:p>
            <a:pPr fontAlgn="ctr"/>
            <a:r>
              <a:rPr lang="he-IL" sz="2400" dirty="0" smtClean="0">
                <a:solidFill>
                  <a:srgbClr val="002060"/>
                </a:solidFill>
                <a:latin typeface="David" pitchFamily="2" charset="-79"/>
                <a:cs typeface="David" pitchFamily="2" charset="-79"/>
              </a:rPr>
              <a:t>לפני שחותמים על חוזה שכירות, מומלץ להתייעץ עם </a:t>
            </a:r>
            <a:r>
              <a:rPr lang="he-IL" sz="2400" b="1" dirty="0" smtClean="0">
                <a:solidFill>
                  <a:srgbClr val="002060"/>
                </a:solidFill>
                <a:latin typeface="David" pitchFamily="2" charset="-79"/>
                <a:cs typeface="David" pitchFamily="2" charset="-79"/>
              </a:rPr>
              <a:t>עמותת </a:t>
            </a:r>
            <a:r>
              <a:rPr lang="he-IL" sz="2400" b="1" dirty="0" err="1" smtClean="0">
                <a:solidFill>
                  <a:srgbClr val="002060"/>
                </a:solidFill>
                <a:latin typeface="David" pitchFamily="2" charset="-79"/>
                <a:cs typeface="David" pitchFamily="2" charset="-79"/>
              </a:rPr>
              <a:t>נד"ן</a:t>
            </a:r>
            <a:r>
              <a:rPr lang="he-IL" sz="2400" dirty="0" smtClean="0">
                <a:solidFill>
                  <a:srgbClr val="002060"/>
                </a:solidFill>
                <a:latin typeface="David" pitchFamily="2" charset="-79"/>
                <a:cs typeface="David" pitchFamily="2" charset="-79"/>
              </a:rPr>
              <a:t>, עמותה שמסייעת לחיילים בחובה בנושאים משפטיים:</a:t>
            </a:r>
          </a:p>
          <a:p>
            <a:pPr marL="457200" lvl="1" indent="0">
              <a:buNone/>
            </a:pPr>
            <a:r>
              <a:rPr lang="he-IL" sz="2400" b="1" u="sng" dirty="0">
                <a:solidFill>
                  <a:srgbClr val="002060"/>
                </a:solidFill>
                <a:latin typeface="David" pitchFamily="2" charset="-79"/>
                <a:cs typeface="David" pitchFamily="2" charset="-79"/>
              </a:rPr>
              <a:t>בדיקת </a:t>
            </a:r>
            <a:r>
              <a:rPr lang="he-IL" sz="2400" b="1" u="sng" dirty="0" smtClean="0">
                <a:solidFill>
                  <a:srgbClr val="002060"/>
                </a:solidFill>
                <a:latin typeface="David" pitchFamily="2" charset="-79"/>
                <a:cs typeface="David" pitchFamily="2" charset="-79"/>
              </a:rPr>
              <a:t>חוזים</a:t>
            </a:r>
            <a:endParaRPr lang="he-IL" sz="2400" b="1" u="sng" dirty="0">
              <a:solidFill>
                <a:srgbClr val="002060"/>
              </a:solidFill>
              <a:latin typeface="David" pitchFamily="2" charset="-79"/>
              <a:cs typeface="David" pitchFamily="2" charset="-79"/>
            </a:endParaRPr>
          </a:p>
          <a:p>
            <a:pPr lvl="1"/>
            <a:r>
              <a:rPr lang="he-IL" sz="2400" dirty="0">
                <a:solidFill>
                  <a:srgbClr val="002060"/>
                </a:solidFill>
                <a:latin typeface="David" pitchFamily="2" charset="-79"/>
                <a:cs typeface="David" pitchFamily="2" charset="-79"/>
              </a:rPr>
              <a:t>בדיקה וייעוץ בנוגע לחוזי שכירות</a:t>
            </a:r>
          </a:p>
          <a:p>
            <a:pPr lvl="1"/>
            <a:r>
              <a:rPr lang="he-IL" sz="2400" dirty="0">
                <a:solidFill>
                  <a:srgbClr val="002060"/>
                </a:solidFill>
                <a:latin typeface="David" pitchFamily="2" charset="-79"/>
                <a:cs typeface="David" pitchFamily="2" charset="-79"/>
              </a:rPr>
              <a:t>ייצוג החייל מול משכירים (בקשר לחוזה)</a:t>
            </a:r>
          </a:p>
          <a:p>
            <a:pPr lvl="1"/>
            <a:r>
              <a:rPr lang="he-IL" sz="2400" dirty="0">
                <a:solidFill>
                  <a:srgbClr val="002060"/>
                </a:solidFill>
                <a:latin typeface="David" pitchFamily="2" charset="-79"/>
                <a:cs typeface="David" pitchFamily="2" charset="-79"/>
              </a:rPr>
              <a:t>בדיקה וייעוץ בנוגע להסכמי עבודה</a:t>
            </a:r>
          </a:p>
          <a:p>
            <a:pPr lvl="1"/>
            <a:r>
              <a:rPr lang="he-IL" sz="2400" dirty="0">
                <a:solidFill>
                  <a:srgbClr val="002060"/>
                </a:solidFill>
                <a:latin typeface="David" pitchFamily="2" charset="-79"/>
                <a:cs typeface="David" pitchFamily="2" charset="-79"/>
              </a:rPr>
              <a:t>ייצוג החייל מול מעסיקים (בקשר לחוזה)</a:t>
            </a:r>
          </a:p>
          <a:p>
            <a:pPr lvl="1"/>
            <a:r>
              <a:rPr lang="he-IL" sz="2400" dirty="0">
                <a:solidFill>
                  <a:srgbClr val="002060"/>
                </a:solidFill>
                <a:latin typeface="David" pitchFamily="2" charset="-79"/>
                <a:cs typeface="David" pitchFamily="2" charset="-79"/>
              </a:rPr>
              <a:t>עריכת חוזים בתחומים </a:t>
            </a:r>
            <a:r>
              <a:rPr lang="he-IL" sz="2400" dirty="0" smtClean="0">
                <a:solidFill>
                  <a:srgbClr val="002060"/>
                </a:solidFill>
                <a:latin typeface="David" pitchFamily="2" charset="-79"/>
                <a:cs typeface="David" pitchFamily="2" charset="-79"/>
              </a:rPr>
              <a:t>רלוונטיים</a:t>
            </a:r>
          </a:p>
          <a:p>
            <a:pPr marL="457200" lvl="1" indent="0">
              <a:buNone/>
            </a:pPr>
            <a:r>
              <a:rPr lang="he-IL" sz="2400" b="1" u="sng" dirty="0">
                <a:solidFill>
                  <a:srgbClr val="002060"/>
                </a:solidFill>
                <a:latin typeface="David" pitchFamily="2" charset="-79"/>
                <a:cs typeface="David" pitchFamily="2" charset="-79"/>
              </a:rPr>
              <a:t>דיני שכירות</a:t>
            </a:r>
          </a:p>
          <a:p>
            <a:pPr lvl="1"/>
            <a:r>
              <a:rPr lang="he-IL" sz="2400" dirty="0">
                <a:solidFill>
                  <a:srgbClr val="002060"/>
                </a:solidFill>
                <a:latin typeface="David" pitchFamily="2" charset="-79"/>
                <a:cs typeface="David" pitchFamily="2" charset="-79"/>
              </a:rPr>
              <a:t>ייצוג החייל מול משכירי דירות</a:t>
            </a:r>
          </a:p>
          <a:p>
            <a:pPr lvl="1"/>
            <a:r>
              <a:rPr lang="he-IL" sz="2400" dirty="0">
                <a:solidFill>
                  <a:srgbClr val="002060"/>
                </a:solidFill>
                <a:latin typeface="David" pitchFamily="2" charset="-79"/>
                <a:cs typeface="David" pitchFamily="2" charset="-79"/>
              </a:rPr>
              <a:t>ייצוג החייל בתביעות והליכים שנוצרו כתוצאה מהשכירות</a:t>
            </a:r>
          </a:p>
          <a:p>
            <a:pPr lvl="1"/>
            <a:endParaRPr lang="he-IL" sz="2400" dirty="0">
              <a:solidFill>
                <a:srgbClr val="002060"/>
              </a:solidFill>
              <a:latin typeface="David" pitchFamily="2" charset="-79"/>
              <a:cs typeface="David" pitchFamily="2" charset="-79"/>
            </a:endParaRPr>
          </a:p>
          <a:p>
            <a:pPr fontAlgn="ctr"/>
            <a:endParaRPr lang="he-IL" sz="2400" dirty="0" smtClean="0">
              <a:solidFill>
                <a:srgbClr val="002060"/>
              </a:solidFill>
              <a:latin typeface="David" pitchFamily="2" charset="-79"/>
              <a:cs typeface="David" pitchFamily="2" charset="-79"/>
            </a:endParaRPr>
          </a:p>
          <a:p>
            <a:pPr marL="0" indent="0" fontAlgn="ctr">
              <a:buNone/>
            </a:pPr>
            <a:r>
              <a:rPr lang="he-IL" sz="2400" dirty="0"/>
              <a:t/>
            </a:r>
            <a:br>
              <a:rPr lang="he-IL" sz="2400" dirty="0"/>
            </a:b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חוזה שכירות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pic>
        <p:nvPicPr>
          <p:cNvPr id="4098" name="Picture 2" descr="×ª××¦××ª ×ª××× × ×¢×××¨ × ×× ×¢×××ª×"/>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39" y="3565505"/>
            <a:ext cx="2571750" cy="1009650"/>
          </a:xfrm>
          <a:prstGeom prst="rect">
            <a:avLst/>
          </a:prstGeom>
          <a:noFill/>
          <a:extLst>
            <a:ext uri="{909E8E84-426E-40DD-AFC4-6F175D3DCCD1}">
              <a14:hiddenFill xmlns:a14="http://schemas.microsoft.com/office/drawing/2010/main">
                <a:solidFill>
                  <a:srgbClr val="FFFFFF"/>
                </a:solidFill>
              </a14:hiddenFill>
            </a:ext>
          </a:extLst>
        </p:spPr>
      </p:pic>
      <p:sp>
        <p:nvSpPr>
          <p:cNvPr id="8" name="חץ מעוקל למעלה 7">
            <a:hlinkClick r:id="rId4" action="ppaction://hlinksldjump"/>
          </p:cNvPr>
          <p:cNvSpPr/>
          <p:nvPr/>
        </p:nvSpPr>
        <p:spPr>
          <a:xfrm>
            <a:off x="914400" y="5510784"/>
            <a:ext cx="707136" cy="51206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
        <p:nvSpPr>
          <p:cNvPr id="3" name="TextBox 2">
            <a:hlinkClick r:id="rId4" action="ppaction://hlinksldjump"/>
          </p:cNvPr>
          <p:cNvSpPr txBox="1"/>
          <p:nvPr/>
        </p:nvSpPr>
        <p:spPr>
          <a:xfrm>
            <a:off x="633984" y="5462016"/>
            <a:ext cx="1218439" cy="646176"/>
          </a:xfrm>
          <a:prstGeom prst="rect">
            <a:avLst/>
          </a:prstGeom>
          <a:noFill/>
        </p:spPr>
        <p:txBody>
          <a:bodyPr wrap="square" rtlCol="1">
            <a:spAutoFit/>
          </a:bodyPr>
          <a:lstStyle/>
          <a:p>
            <a:endParaRPr lang="he-IL" dirty="0"/>
          </a:p>
        </p:txBody>
      </p:sp>
    </p:spTree>
    <p:extLst>
      <p:ext uri="{BB962C8B-B14F-4D97-AF65-F5344CB8AC3E}">
        <p14:creationId xmlns:p14="http://schemas.microsoft.com/office/powerpoint/2010/main" val="3248894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i="1" dirty="0" smtClean="0">
              <a:solidFill>
                <a:srgbClr val="002060"/>
              </a:solidFill>
              <a:latin typeface="David" pitchFamily="2" charset="-79"/>
              <a:cs typeface="David" pitchFamily="2" charset="-79"/>
            </a:endParaRPr>
          </a:p>
          <a:p>
            <a:r>
              <a:rPr lang="he-IL" sz="2400" b="1" u="sng" dirty="0" smtClean="0">
                <a:solidFill>
                  <a:srgbClr val="002060"/>
                </a:solidFill>
                <a:latin typeface="David" pitchFamily="2" charset="-79"/>
                <a:cs typeface="David" pitchFamily="2" charset="-79"/>
              </a:rPr>
              <a:t>חברת חשמל </a:t>
            </a:r>
            <a:r>
              <a:rPr lang="he-IL" sz="2400" dirty="0" smtClean="0">
                <a:solidFill>
                  <a:srgbClr val="002060"/>
                </a:solidFill>
                <a:latin typeface="David" pitchFamily="2" charset="-79"/>
                <a:cs typeface="David" pitchFamily="2" charset="-79"/>
              </a:rPr>
              <a:t>– חיילים בודדים המקבלים </a:t>
            </a:r>
            <a:r>
              <a:rPr lang="he-IL" sz="2400" dirty="0">
                <a:solidFill>
                  <a:srgbClr val="002060"/>
                </a:solidFill>
                <a:latin typeface="David" pitchFamily="2" charset="-79"/>
                <a:cs typeface="David" pitchFamily="2" charset="-79"/>
              </a:rPr>
              <a:t>השתתפות בשכר דירה, זכאים להנחה בתשלום חשבון </a:t>
            </a:r>
            <a:r>
              <a:rPr lang="he-IL" sz="2400" dirty="0" smtClean="0">
                <a:solidFill>
                  <a:srgbClr val="002060"/>
                </a:solidFill>
                <a:latin typeface="David" pitchFamily="2" charset="-79"/>
                <a:cs typeface="David" pitchFamily="2" charset="-79"/>
              </a:rPr>
              <a:t>החשמל בשיעור </a:t>
            </a:r>
            <a:r>
              <a:rPr lang="he-IL" sz="2400" dirty="0">
                <a:solidFill>
                  <a:srgbClr val="002060"/>
                </a:solidFill>
                <a:latin typeface="David" pitchFamily="2" charset="-79"/>
                <a:cs typeface="David" pitchFamily="2" charset="-79"/>
              </a:rPr>
              <a:t>של 50% עבור 400 </a:t>
            </a:r>
            <a:r>
              <a:rPr lang="he-IL" sz="2400" dirty="0" smtClean="0">
                <a:solidFill>
                  <a:srgbClr val="002060"/>
                </a:solidFill>
                <a:latin typeface="David" pitchFamily="2" charset="-79"/>
                <a:cs typeface="David" pitchFamily="2" charset="-79"/>
              </a:rPr>
              <a:t>קילו-וטים </a:t>
            </a:r>
            <a:r>
              <a:rPr lang="he-IL" sz="2400" dirty="0">
                <a:solidFill>
                  <a:srgbClr val="002060"/>
                </a:solidFill>
                <a:latin typeface="David" pitchFamily="2" charset="-79"/>
                <a:cs typeface="David" pitchFamily="2" charset="-79"/>
              </a:rPr>
              <a:t>לשעה הראשונים בכל חודש (800 </a:t>
            </a:r>
            <a:r>
              <a:rPr lang="he-IL" sz="2400" dirty="0" err="1">
                <a:solidFill>
                  <a:srgbClr val="002060"/>
                </a:solidFill>
                <a:latin typeface="David" pitchFamily="2" charset="-79"/>
                <a:cs typeface="David" pitchFamily="2" charset="-79"/>
              </a:rPr>
              <a:t>קוט"ש</a:t>
            </a:r>
            <a:r>
              <a:rPr lang="he-IL" sz="2400" dirty="0">
                <a:solidFill>
                  <a:srgbClr val="002060"/>
                </a:solidFill>
                <a:latin typeface="David" pitchFamily="2" charset="-79"/>
                <a:cs typeface="David" pitchFamily="2" charset="-79"/>
              </a:rPr>
              <a:t> בחשבון דו-חודשי</a:t>
            </a:r>
            <a:r>
              <a:rPr lang="he-IL" sz="2400" dirty="0" smtClean="0">
                <a:solidFill>
                  <a:srgbClr val="002060"/>
                </a:solidFill>
                <a:latin typeface="David" pitchFamily="2" charset="-79"/>
                <a:cs typeface="David" pitchFamily="2" charset="-79"/>
              </a:rPr>
              <a:t>). צה"ל</a:t>
            </a:r>
            <a:r>
              <a:rPr lang="he-IL" sz="2400" dirty="0">
                <a:solidFill>
                  <a:srgbClr val="002060"/>
                </a:solidFill>
                <a:latin typeface="David" pitchFamily="2" charset="-79"/>
                <a:cs typeface="David" pitchFamily="2" charset="-79"/>
              </a:rPr>
              <a:t> מעביר לחברת החשמל קובץ מעודכן ובו שמות </a:t>
            </a:r>
            <a:r>
              <a:rPr lang="he-IL" sz="2400" dirty="0" smtClean="0">
                <a:solidFill>
                  <a:srgbClr val="002060"/>
                </a:solidFill>
                <a:latin typeface="David" pitchFamily="2" charset="-79"/>
                <a:cs typeface="David" pitchFamily="2" charset="-79"/>
              </a:rPr>
              <a:t>הזכאים. ההנחה </a:t>
            </a:r>
            <a:r>
              <a:rPr lang="he-IL" sz="2400" dirty="0">
                <a:solidFill>
                  <a:srgbClr val="002060"/>
                </a:solidFill>
                <a:latin typeface="David" pitchFamily="2" charset="-79"/>
                <a:cs typeface="David" pitchFamily="2" charset="-79"/>
              </a:rPr>
              <a:t>ניתנת על-פי השם ומספר תעודת הזהות של </a:t>
            </a:r>
            <a:r>
              <a:rPr lang="he-IL" sz="2400" dirty="0" smtClean="0">
                <a:solidFill>
                  <a:srgbClr val="002060"/>
                </a:solidFill>
                <a:latin typeface="David" pitchFamily="2" charset="-79"/>
                <a:cs typeface="David" pitchFamily="2" charset="-79"/>
              </a:rPr>
              <a:t>הזכאי. מי </a:t>
            </a:r>
            <a:r>
              <a:rPr lang="he-IL" sz="2400" dirty="0">
                <a:solidFill>
                  <a:srgbClr val="002060"/>
                </a:solidFill>
                <a:latin typeface="David" pitchFamily="2" charset="-79"/>
                <a:cs typeface="David" pitchFamily="2" charset="-79"/>
              </a:rPr>
              <a:t>שעונה על תנאי הזכאות להנחה, </a:t>
            </a:r>
            <a:r>
              <a:rPr lang="he-IL" sz="2400" dirty="0" smtClean="0">
                <a:solidFill>
                  <a:srgbClr val="002060"/>
                </a:solidFill>
                <a:latin typeface="David" pitchFamily="2" charset="-79"/>
                <a:cs typeface="David" pitchFamily="2" charset="-79"/>
              </a:rPr>
              <a:t>אבל </a:t>
            </a:r>
            <a:r>
              <a:rPr lang="he-IL" sz="2400" dirty="0">
                <a:solidFill>
                  <a:srgbClr val="002060"/>
                </a:solidFill>
                <a:latin typeface="David" pitchFamily="2" charset="-79"/>
                <a:cs typeface="David" pitchFamily="2" charset="-79"/>
              </a:rPr>
              <a:t>ההנחה </a:t>
            </a:r>
            <a:r>
              <a:rPr lang="he-IL" sz="2400" dirty="0" smtClean="0">
                <a:solidFill>
                  <a:srgbClr val="002060"/>
                </a:solidFill>
                <a:latin typeface="David" pitchFamily="2" charset="-79"/>
                <a:cs typeface="David" pitchFamily="2" charset="-79"/>
              </a:rPr>
              <a:t>לא </a:t>
            </a:r>
            <a:r>
              <a:rPr lang="he-IL" sz="2400" dirty="0">
                <a:solidFill>
                  <a:srgbClr val="002060"/>
                </a:solidFill>
                <a:latin typeface="David" pitchFamily="2" charset="-79"/>
                <a:cs typeface="David" pitchFamily="2" charset="-79"/>
              </a:rPr>
              <a:t>הופיעה בחשבון החשמל </a:t>
            </a:r>
            <a:r>
              <a:rPr lang="he-IL" sz="2400" dirty="0" smtClean="0">
                <a:solidFill>
                  <a:srgbClr val="002060"/>
                </a:solidFill>
                <a:latin typeface="David" pitchFamily="2" charset="-79"/>
                <a:cs typeface="David" pitchFamily="2" charset="-79"/>
              </a:rPr>
              <a:t>שלו, יתקשר למוקד </a:t>
            </a:r>
            <a:r>
              <a:rPr lang="he-IL" sz="2400" dirty="0">
                <a:solidFill>
                  <a:srgbClr val="002060"/>
                </a:solidFill>
                <a:latin typeface="David" pitchFamily="2" charset="-79"/>
                <a:cs typeface="David" pitchFamily="2" charset="-79"/>
              </a:rPr>
              <a:t>השירות הטלפוני 103</a:t>
            </a:r>
          </a:p>
          <a:p>
            <a:pPr fontAlgn="ctr"/>
            <a:endParaRPr lang="he-IL" sz="2400" dirty="0" smtClean="0">
              <a:solidFill>
                <a:srgbClr val="002060"/>
              </a:solidFill>
              <a:latin typeface="David" pitchFamily="2" charset="-79"/>
              <a:cs typeface="David" pitchFamily="2" charset="-79"/>
            </a:endParaRPr>
          </a:p>
          <a:p>
            <a:r>
              <a:rPr lang="he-IL" sz="2400" b="1" u="sng" dirty="0" smtClean="0">
                <a:solidFill>
                  <a:srgbClr val="002060"/>
                </a:solidFill>
                <a:latin typeface="David" pitchFamily="2" charset="-79"/>
                <a:cs typeface="David" pitchFamily="2" charset="-79"/>
              </a:rPr>
              <a:t>ארנונה</a:t>
            </a:r>
            <a:r>
              <a:rPr lang="he-IL" sz="2400" dirty="0" smtClean="0">
                <a:solidFill>
                  <a:srgbClr val="002060"/>
                </a:solidFill>
                <a:latin typeface="David" pitchFamily="2" charset="-79"/>
                <a:cs typeface="David" pitchFamily="2" charset="-79"/>
              </a:rPr>
              <a:t> - לפי </a:t>
            </a:r>
            <a:r>
              <a:rPr lang="he-IL" sz="2400" dirty="0">
                <a:solidFill>
                  <a:srgbClr val="002060"/>
                </a:solidFill>
                <a:latin typeface="David" pitchFamily="2" charset="-79"/>
                <a:cs typeface="David" pitchFamily="2" charset="-79"/>
              </a:rPr>
              <a:t>חוק הרשויות המקומיות זכאים חיילים להנחה בארנונה למשך תקופת שירותם בצה"ל ועד ארבעה חודשים מיום שחרורם. הפטור כאמור ניתן לגבי דירת יחיד ששטחה 70 מ"ר לכל היותר, ולגבי דירת 4 שותפים ומעלה, ניתן הפטור עבור שטח של 90 מ"ר מסך שטח הדירה. אושר </a:t>
            </a:r>
            <a:r>
              <a:rPr lang="he-IL" sz="2400" dirty="0" smtClean="0">
                <a:solidFill>
                  <a:srgbClr val="002060"/>
                </a:solidFill>
                <a:latin typeface="David" pitchFamily="2" charset="-79"/>
                <a:cs typeface="David" pitchFamily="2" charset="-79"/>
              </a:rPr>
              <a:t>בקריאה טרומית</a:t>
            </a:r>
            <a:r>
              <a:rPr lang="he-IL" sz="2400" dirty="0">
                <a:solidFill>
                  <a:srgbClr val="002060"/>
                </a:solidFill>
                <a:latin typeface="David" pitchFamily="2" charset="-79"/>
                <a:cs typeface="David" pitchFamily="2" charset="-79"/>
              </a:rPr>
              <a:t>: פטור מארנונה לחייל בודד בדירת </a:t>
            </a:r>
            <a:r>
              <a:rPr lang="he-IL" sz="2400" dirty="0" smtClean="0">
                <a:solidFill>
                  <a:srgbClr val="002060"/>
                </a:solidFill>
                <a:latin typeface="David" pitchFamily="2" charset="-79"/>
                <a:cs typeface="David" pitchFamily="2" charset="-79"/>
              </a:rPr>
              <a:t>שותפים בחודש נובמבר 2018, אבל טרם הושלם המהלך</a:t>
            </a:r>
            <a:endParaRPr lang="he-IL" sz="2400" dirty="0">
              <a:solidFill>
                <a:srgbClr val="002060"/>
              </a:solidFill>
              <a:latin typeface="David" pitchFamily="2" charset="-79"/>
              <a:cs typeface="David" pitchFamily="2" charset="-79"/>
            </a:endParaRPr>
          </a:p>
          <a:p>
            <a:pPr fontAlgn="ctr"/>
            <a:r>
              <a:rPr lang="he-IL" sz="2400" dirty="0"/>
              <a:t/>
            </a:r>
            <a:br>
              <a:rPr lang="he-IL" sz="2400" dirty="0"/>
            </a:b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הטבות והנחות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Tree>
    <p:extLst>
      <p:ext uri="{BB962C8B-B14F-4D97-AF65-F5344CB8AC3E}">
        <p14:creationId xmlns:p14="http://schemas.microsoft.com/office/powerpoint/2010/main" val="75825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4"/>
          <p:cNvSpPr txBox="1">
            <a:spLocks noChangeArrowheads="1"/>
          </p:cNvSpPr>
          <p:nvPr/>
        </p:nvSpPr>
        <p:spPr>
          <a:xfrm>
            <a:off x="292192" y="287632"/>
            <a:ext cx="971744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smtClean="0">
              <a:solidFill>
                <a:srgbClr val="002060"/>
              </a:solidFill>
              <a:latin typeface="David" pitchFamily="2" charset="-79"/>
              <a:cs typeface="David" pitchFamily="2" charset="-79"/>
            </a:endParaRPr>
          </a:p>
          <a:p>
            <a:pPr marL="0" indent="0">
              <a:buNone/>
            </a:pPr>
            <a:endParaRPr lang="he-IL" i="1" dirty="0" smtClean="0">
              <a:solidFill>
                <a:srgbClr val="002060"/>
              </a:solidFill>
              <a:latin typeface="David" pitchFamily="2" charset="-79"/>
              <a:cs typeface="David" pitchFamily="2" charset="-79"/>
            </a:endParaRPr>
          </a:p>
          <a:p>
            <a:r>
              <a:rPr lang="he-IL" sz="2400" b="1" u="sng" dirty="0" smtClean="0">
                <a:solidFill>
                  <a:srgbClr val="002060"/>
                </a:solidFill>
                <a:latin typeface="David" pitchFamily="2" charset="-79"/>
                <a:cs typeface="David" pitchFamily="2" charset="-79"/>
              </a:rPr>
              <a:t>מענק משרד הקליטה </a:t>
            </a:r>
            <a:r>
              <a:rPr lang="he-IL" sz="2400" dirty="0" smtClean="0">
                <a:solidFill>
                  <a:srgbClr val="002060"/>
                </a:solidFill>
                <a:latin typeface="David" pitchFamily="2" charset="-79"/>
                <a:cs typeface="David" pitchFamily="2" charset="-79"/>
              </a:rPr>
              <a:t>– חיילים בודדים עולים זכאים למענק חודשי ממשרד הקליטה בתנאי </a:t>
            </a:r>
            <a:r>
              <a:rPr lang="he-IL" sz="2400" dirty="0">
                <a:solidFill>
                  <a:srgbClr val="002060"/>
                </a:solidFill>
                <a:latin typeface="David" pitchFamily="2" charset="-79"/>
                <a:cs typeface="David" pitchFamily="2" charset="-79"/>
              </a:rPr>
              <a:t>הבא: ביום גיוסו לא חלפו 5 שנים מאז עלייתו (מלבד חייל עולה מאתיופיה - עד 15 שנים</a:t>
            </a:r>
            <a:r>
              <a:rPr lang="he-IL" sz="2400" dirty="0" smtClean="0">
                <a:solidFill>
                  <a:srgbClr val="002060"/>
                </a:solidFill>
                <a:latin typeface="David" pitchFamily="2" charset="-79"/>
                <a:cs typeface="David" pitchFamily="2" charset="-79"/>
              </a:rPr>
              <a:t>). המענק </a:t>
            </a:r>
            <a:r>
              <a:rPr lang="he-IL" sz="2400" dirty="0">
                <a:solidFill>
                  <a:srgbClr val="002060"/>
                </a:solidFill>
                <a:latin typeface="David" pitchFamily="2" charset="-79"/>
                <a:cs typeface="David" pitchFamily="2" charset="-79"/>
              </a:rPr>
              <a:t>משולם לעולה פעם בחודש. </a:t>
            </a:r>
            <a:r>
              <a:rPr lang="he-IL" sz="2400" u="sng" dirty="0">
                <a:solidFill>
                  <a:srgbClr val="002060"/>
                </a:solidFill>
                <a:latin typeface="David" pitchFamily="2" charset="-79"/>
                <a:cs typeface="David" pitchFamily="2" charset="-79"/>
              </a:rPr>
              <a:t>לשם קבלת המענק </a:t>
            </a:r>
            <a:r>
              <a:rPr lang="he-IL" sz="2400" dirty="0">
                <a:solidFill>
                  <a:srgbClr val="002060"/>
                </a:solidFill>
                <a:latin typeface="David" pitchFamily="2" charset="-79"/>
                <a:cs typeface="David" pitchFamily="2" charset="-79"/>
              </a:rPr>
              <a:t>יש לפנות למשרד העלייה והקליטה הקרוב, להציג תעודה </a:t>
            </a:r>
            <a:r>
              <a:rPr lang="he-IL" sz="2400" dirty="0">
                <a:solidFill>
                  <a:srgbClr val="002060"/>
                </a:solidFill>
                <a:latin typeface="David" pitchFamily="2" charset="-79"/>
                <a:cs typeface="David" pitchFamily="2" charset="-79"/>
              </a:rPr>
              <a:t>מזהה (</a:t>
            </a:r>
            <a:r>
              <a:rPr lang="he-IL" sz="2400" dirty="0">
                <a:solidFill>
                  <a:srgbClr val="002060"/>
                </a:solidFill>
                <a:latin typeface="David" pitchFamily="2" charset="-79"/>
                <a:cs typeface="David" pitchFamily="2" charset="-79"/>
              </a:rPr>
              <a:t>צריך להביא תעודת עולה ולא רק תעודה </a:t>
            </a:r>
            <a:r>
              <a:rPr lang="he-IL" sz="2400" dirty="0">
                <a:solidFill>
                  <a:srgbClr val="002060"/>
                </a:solidFill>
                <a:latin typeface="David" pitchFamily="2" charset="-79"/>
                <a:cs typeface="David" pitchFamily="2" charset="-79"/>
              </a:rPr>
              <a:t>מזהה) </a:t>
            </a:r>
            <a:r>
              <a:rPr lang="he-IL" sz="2400" dirty="0">
                <a:solidFill>
                  <a:srgbClr val="002060"/>
                </a:solidFill>
                <a:latin typeface="David" pitchFamily="2" charset="-79"/>
                <a:cs typeface="David" pitchFamily="2" charset="-79"/>
              </a:rPr>
              <a:t>ולחתום על בקשת תשלום המענק, </a:t>
            </a:r>
            <a:r>
              <a:rPr lang="he-IL" sz="2400" dirty="0">
                <a:solidFill>
                  <a:srgbClr val="002060"/>
                </a:solidFill>
                <a:latin typeface="David" pitchFamily="2" charset="-79"/>
                <a:cs typeface="David" pitchFamily="2" charset="-79"/>
              </a:rPr>
              <a:t>שישולם אחת לחודש ישירות לחשבון </a:t>
            </a:r>
            <a:r>
              <a:rPr lang="he-IL" sz="2400" dirty="0" smtClean="0">
                <a:solidFill>
                  <a:srgbClr val="002060"/>
                </a:solidFill>
                <a:latin typeface="David" pitchFamily="2" charset="-79"/>
                <a:cs typeface="David" pitchFamily="2" charset="-79"/>
              </a:rPr>
              <a:t>בבנק</a:t>
            </a:r>
            <a:endParaRPr lang="he-IL" sz="1400" dirty="0" smtClean="0">
              <a:solidFill>
                <a:srgbClr val="002060"/>
              </a:solidFill>
              <a:latin typeface="David" pitchFamily="2" charset="-79"/>
              <a:cs typeface="David" pitchFamily="2" charset="-79"/>
            </a:endParaRPr>
          </a:p>
          <a:p>
            <a:r>
              <a:rPr lang="he-IL" sz="2400" b="1" u="sng" dirty="0" smtClean="0">
                <a:solidFill>
                  <a:srgbClr val="002060"/>
                </a:solidFill>
                <a:latin typeface="David" pitchFamily="2" charset="-79"/>
                <a:cs typeface="David" pitchFamily="2" charset="-79"/>
              </a:rPr>
              <a:t>מענק משרד הבינוי והשיכון</a:t>
            </a:r>
            <a:r>
              <a:rPr lang="he-IL" sz="2400" dirty="0" smtClean="0">
                <a:solidFill>
                  <a:srgbClr val="002060"/>
                </a:solidFill>
                <a:latin typeface="David" pitchFamily="2" charset="-79"/>
                <a:cs typeface="David" pitchFamily="2" charset="-79"/>
              </a:rPr>
              <a:t> - חיילים </a:t>
            </a:r>
            <a:r>
              <a:rPr lang="he-IL" sz="2400" dirty="0">
                <a:solidFill>
                  <a:srgbClr val="002060"/>
                </a:solidFill>
                <a:latin typeface="David" pitchFamily="2" charset="-79"/>
                <a:cs typeface="David" pitchFamily="2" charset="-79"/>
              </a:rPr>
              <a:t>בודדים עולים </a:t>
            </a:r>
            <a:r>
              <a:rPr lang="he-IL" sz="2400" dirty="0" smtClean="0">
                <a:solidFill>
                  <a:srgbClr val="002060"/>
                </a:solidFill>
                <a:latin typeface="David" pitchFamily="2" charset="-79"/>
                <a:cs typeface="David" pitchFamily="2" charset="-79"/>
              </a:rPr>
              <a:t>שזכאים </a:t>
            </a:r>
            <a:r>
              <a:rPr lang="he-IL" sz="2400" dirty="0">
                <a:solidFill>
                  <a:srgbClr val="002060"/>
                </a:solidFill>
                <a:latin typeface="David" pitchFamily="2" charset="-79"/>
                <a:cs typeface="David" pitchFamily="2" charset="-79"/>
              </a:rPr>
              <a:t>למענק חודשי ממשרד </a:t>
            </a:r>
            <a:r>
              <a:rPr lang="he-IL" sz="2400" dirty="0" smtClean="0">
                <a:solidFill>
                  <a:srgbClr val="002060"/>
                </a:solidFill>
                <a:latin typeface="David" pitchFamily="2" charset="-79"/>
                <a:cs typeface="David" pitchFamily="2" charset="-79"/>
              </a:rPr>
              <a:t>הקליטה יהיו זכאים באופן אוטומטי למענק חודשי ממשרד הבינוי והשיכון. </a:t>
            </a:r>
            <a:r>
              <a:rPr lang="he-IL" sz="2400" dirty="0">
                <a:solidFill>
                  <a:srgbClr val="002060"/>
                </a:solidFill>
                <a:latin typeface="David" pitchFamily="2" charset="-79"/>
                <a:cs typeface="David" pitchFamily="2" charset="-79"/>
              </a:rPr>
              <a:t>תשלום הסיוע מתבצע באמצעות חברות המעניקות סיוע בשכר </a:t>
            </a:r>
            <a:r>
              <a:rPr lang="he-IL" sz="2400" dirty="0" smtClean="0">
                <a:solidFill>
                  <a:srgbClr val="002060"/>
                </a:solidFill>
                <a:latin typeface="David" pitchFamily="2" charset="-79"/>
                <a:cs typeface="David" pitchFamily="2" charset="-79"/>
              </a:rPr>
              <a:t>דירה. </a:t>
            </a:r>
            <a:r>
              <a:rPr lang="he-IL" sz="2400" u="sng" dirty="0" smtClean="0">
                <a:solidFill>
                  <a:srgbClr val="002060"/>
                </a:solidFill>
                <a:latin typeface="David" pitchFamily="2" charset="-79"/>
                <a:cs typeface="David" pitchFamily="2" charset="-79"/>
              </a:rPr>
              <a:t>המסמכים </a:t>
            </a:r>
            <a:r>
              <a:rPr lang="he-IL" sz="2400" u="sng" dirty="0">
                <a:solidFill>
                  <a:srgbClr val="002060"/>
                </a:solidFill>
                <a:latin typeface="David" pitchFamily="2" charset="-79"/>
                <a:cs typeface="David" pitchFamily="2" charset="-79"/>
              </a:rPr>
              <a:t>הדרושים:</a:t>
            </a:r>
            <a:r>
              <a:rPr lang="he-IL" sz="2400" dirty="0">
                <a:solidFill>
                  <a:srgbClr val="002060"/>
                </a:solidFill>
                <a:latin typeface="David" pitchFamily="2" charset="-79"/>
                <a:cs typeface="David" pitchFamily="2" charset="-79"/>
              </a:rPr>
              <a:t> </a:t>
            </a:r>
            <a:r>
              <a:rPr lang="he-IL" sz="2400" dirty="0" smtClean="0">
                <a:solidFill>
                  <a:srgbClr val="002060"/>
                </a:solidFill>
                <a:latin typeface="David" pitchFamily="2" charset="-79"/>
                <a:cs typeface="David" pitchFamily="2" charset="-79"/>
              </a:rPr>
              <a:t>תעודת </a:t>
            </a:r>
            <a:r>
              <a:rPr lang="he-IL" sz="2400" dirty="0">
                <a:solidFill>
                  <a:srgbClr val="002060"/>
                </a:solidFill>
                <a:latin typeface="David" pitchFamily="2" charset="-79"/>
                <a:cs typeface="David" pitchFamily="2" charset="-79"/>
              </a:rPr>
              <a:t>עולה, תעודת זהות, אישור על שירות צבאי ואישור של משרד העלייה והקליטה המפרט איזה סיוע בדיור קיבל העולה (הוסטל, מעון, סיוע בשכר דירה</a:t>
            </a:r>
            <a:r>
              <a:rPr lang="he-IL" sz="2400" dirty="0" smtClean="0">
                <a:solidFill>
                  <a:srgbClr val="002060"/>
                </a:solidFill>
                <a:latin typeface="David" pitchFamily="2" charset="-79"/>
                <a:cs typeface="David" pitchFamily="2" charset="-79"/>
              </a:rPr>
              <a:t>)</a:t>
            </a:r>
            <a:endParaRPr lang="he-IL" sz="2400" dirty="0">
              <a:solidFill>
                <a:srgbClr val="002060"/>
              </a:solidFill>
              <a:latin typeface="David" pitchFamily="2" charset="-79"/>
              <a:cs typeface="David" pitchFamily="2" charset="-79"/>
            </a:endParaRPr>
          </a:p>
          <a:p>
            <a:pPr marL="0" indent="0" algn="ctr">
              <a:buNone/>
            </a:pPr>
            <a:r>
              <a:rPr lang="he-IL" sz="2400" b="1" dirty="0" smtClean="0">
                <a:solidFill>
                  <a:srgbClr val="002060"/>
                </a:solidFill>
                <a:latin typeface="David" pitchFamily="2" charset="-79"/>
                <a:cs typeface="David" pitchFamily="2" charset="-79"/>
              </a:rPr>
              <a:t> </a:t>
            </a:r>
            <a:r>
              <a:rPr lang="he-IL" sz="2400" b="1" dirty="0">
                <a:solidFill>
                  <a:srgbClr val="002060"/>
                </a:solidFill>
                <a:latin typeface="David" pitchFamily="2" charset="-79"/>
                <a:cs typeface="David" pitchFamily="2" charset="-79"/>
              </a:rPr>
              <a:t>(</a:t>
            </a:r>
            <a:r>
              <a:rPr lang="he-IL" sz="2400" b="1" dirty="0" smtClean="0">
                <a:solidFill>
                  <a:srgbClr val="002060"/>
                </a:solidFill>
                <a:latin typeface="David" pitchFamily="2" charset="-79"/>
                <a:cs typeface="David" pitchFamily="2" charset="-79"/>
              </a:rPr>
              <a:t>סך המענקים ממשרד הקליטה וממשרד הבינוי </a:t>
            </a:r>
            <a:r>
              <a:rPr lang="he-IL" sz="2400" b="1" dirty="0">
                <a:solidFill>
                  <a:srgbClr val="002060"/>
                </a:solidFill>
                <a:latin typeface="David" pitchFamily="2" charset="-79"/>
                <a:cs typeface="David" pitchFamily="2" charset="-79"/>
              </a:rPr>
              <a:t>כ-950 </a:t>
            </a:r>
            <a:r>
              <a:rPr lang="he-IL" sz="2400" b="1" dirty="0" smtClean="0">
                <a:solidFill>
                  <a:srgbClr val="002060"/>
                </a:solidFill>
                <a:latin typeface="David" pitchFamily="2" charset="-79"/>
                <a:cs typeface="David" pitchFamily="2" charset="-79"/>
              </a:rPr>
              <a:t>₪ בחודש) </a:t>
            </a:r>
            <a:endParaRPr lang="he-IL" sz="2400" b="1" dirty="0">
              <a:solidFill>
                <a:srgbClr val="002060"/>
              </a:solidFill>
              <a:latin typeface="David" pitchFamily="2" charset="-79"/>
              <a:cs typeface="David" pitchFamily="2" charset="-79"/>
            </a:endParaRPr>
          </a:p>
          <a:p>
            <a:pPr marL="0" indent="0">
              <a:buNone/>
            </a:pPr>
            <a:endParaRPr lang="he-IL" sz="2400" i="1" dirty="0">
              <a:solidFill>
                <a:srgbClr val="002060"/>
              </a:solidFill>
              <a:latin typeface="David" pitchFamily="2" charset="-79"/>
              <a:cs typeface="David" pitchFamily="2" charset="-79"/>
            </a:endParaRPr>
          </a:p>
          <a:p>
            <a:r>
              <a:rPr lang="he-IL" sz="2400" dirty="0"/>
              <a:t/>
            </a:r>
            <a:br>
              <a:rPr lang="he-IL" sz="2400" dirty="0"/>
            </a:b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הטבות והנחות</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6" name="חץ מעוקל למעלה 5">
            <a:hlinkClick r:id="rId3" action="ppaction://hlinksldjump"/>
          </p:cNvPr>
          <p:cNvSpPr/>
          <p:nvPr/>
        </p:nvSpPr>
        <p:spPr>
          <a:xfrm>
            <a:off x="524256" y="6144768"/>
            <a:ext cx="707136" cy="51206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Tree>
    <p:extLst>
      <p:ext uri="{BB962C8B-B14F-4D97-AF65-F5344CB8AC3E}">
        <p14:creationId xmlns:p14="http://schemas.microsoft.com/office/powerpoint/2010/main" val="857469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522584" y="122602"/>
            <a:ext cx="965648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r>
              <a:rPr lang="he-IL" sz="2600" i="1" dirty="0" smtClean="0">
                <a:solidFill>
                  <a:srgbClr val="002060"/>
                </a:solidFill>
                <a:latin typeface="David" pitchFamily="2" charset="-79"/>
                <a:cs typeface="David" pitchFamily="2" charset="-79"/>
              </a:rPr>
              <a:t> </a:t>
            </a:r>
            <a:r>
              <a:rPr lang="he-IL" sz="2400" u="sng" dirty="0" smtClean="0">
                <a:solidFill>
                  <a:srgbClr val="002060"/>
                </a:solidFill>
                <a:latin typeface="David" pitchFamily="2" charset="-79"/>
                <a:cs typeface="David" pitchFamily="2" charset="-79"/>
              </a:rPr>
              <a:t>על מה </a:t>
            </a:r>
            <a:r>
              <a:rPr lang="he-IL" sz="2400" u="sng" dirty="0">
                <a:solidFill>
                  <a:srgbClr val="002060"/>
                </a:solidFill>
                <a:latin typeface="David" pitchFamily="2" charset="-79"/>
                <a:cs typeface="David" pitchFamily="2" charset="-79"/>
              </a:rPr>
              <a:t>צריך לשים לב כשמסתכלים על דירה </a:t>
            </a:r>
            <a:r>
              <a:rPr lang="he-IL" sz="2400" u="sng" dirty="0" smtClean="0">
                <a:solidFill>
                  <a:srgbClr val="002060"/>
                </a:solidFill>
                <a:latin typeface="David" pitchFamily="2" charset="-79"/>
                <a:cs typeface="David" pitchFamily="2" charset="-79"/>
              </a:rPr>
              <a:t>שכורה (לפני </a:t>
            </a:r>
            <a:r>
              <a:rPr lang="he-IL" sz="2400" u="sng" dirty="0">
                <a:solidFill>
                  <a:srgbClr val="002060"/>
                </a:solidFill>
                <a:latin typeface="David" pitchFamily="2" charset="-79"/>
                <a:cs typeface="David" pitchFamily="2" charset="-79"/>
              </a:rPr>
              <a:t>שנכנסים </a:t>
            </a:r>
            <a:r>
              <a:rPr lang="he-IL" sz="2400" u="sng" dirty="0" smtClean="0">
                <a:solidFill>
                  <a:srgbClr val="002060"/>
                </a:solidFill>
                <a:latin typeface="David" pitchFamily="2" charset="-79"/>
                <a:cs typeface="David" pitchFamily="2" charset="-79"/>
              </a:rPr>
              <a:t>אליה)?</a:t>
            </a:r>
            <a:endParaRPr lang="he-IL" sz="2400" u="sng" dirty="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להדליק אורות </a:t>
            </a:r>
            <a:r>
              <a:rPr lang="he-IL" sz="2400" dirty="0" smtClean="0">
                <a:solidFill>
                  <a:srgbClr val="002060"/>
                </a:solidFill>
                <a:latin typeface="David" pitchFamily="2" charset="-79"/>
                <a:cs typeface="David" pitchFamily="2" charset="-79"/>
              </a:rPr>
              <a:t>בדירה - </a:t>
            </a:r>
            <a:r>
              <a:rPr lang="he-IL" sz="2400" dirty="0">
                <a:solidFill>
                  <a:srgbClr val="002060"/>
                </a:solidFill>
                <a:latin typeface="David" pitchFamily="2" charset="-79"/>
                <a:cs typeface="David" pitchFamily="2" charset="-79"/>
              </a:rPr>
              <a:t>ובכלל עדיף לראות באור יום ולא בלילה</a:t>
            </a:r>
            <a:endParaRPr lang="he-IL" sz="2400" dirty="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לפתוח ברזים ולראות האם יש זרם של מים</a:t>
            </a:r>
          </a:p>
          <a:p>
            <a:r>
              <a:rPr lang="he-IL" sz="2400" dirty="0" smtClean="0">
                <a:solidFill>
                  <a:srgbClr val="002060"/>
                </a:solidFill>
                <a:latin typeface="David" pitchFamily="2" charset="-79"/>
                <a:cs typeface="David" pitchFamily="2" charset="-79"/>
              </a:rPr>
              <a:t>להוריד מים </a:t>
            </a:r>
            <a:r>
              <a:rPr lang="he-IL" sz="2400" dirty="0" smtClean="0">
                <a:solidFill>
                  <a:srgbClr val="002060"/>
                </a:solidFill>
                <a:latin typeface="David" pitchFamily="2" charset="-79"/>
                <a:cs typeface="David" pitchFamily="2" charset="-79"/>
              </a:rPr>
              <a:t>בשירותים ולוודא זרימה של מים </a:t>
            </a:r>
            <a:endParaRPr lang="he-IL" sz="2400" dirty="0" smtClean="0">
              <a:solidFill>
                <a:srgbClr val="002060"/>
              </a:solidFill>
              <a:latin typeface="David" pitchFamily="2" charset="-79"/>
              <a:cs typeface="David" pitchFamily="2" charset="-79"/>
            </a:endParaRPr>
          </a:p>
          <a:p>
            <a:r>
              <a:rPr lang="he-IL" sz="2400" dirty="0" smtClean="0">
                <a:solidFill>
                  <a:srgbClr val="002060"/>
                </a:solidFill>
                <a:latin typeface="David" pitchFamily="2" charset="-79"/>
                <a:cs typeface="David" pitchFamily="2" charset="-79"/>
              </a:rPr>
              <a:t>לבדוק האם יש סימני עובש על הקירות (בתקרה, מעל הפנלים ועוד</a:t>
            </a:r>
            <a:r>
              <a:rPr lang="he-IL" sz="2400" dirty="0" smtClean="0">
                <a:solidFill>
                  <a:srgbClr val="002060"/>
                </a:solidFill>
                <a:latin typeface="David" pitchFamily="2" charset="-79"/>
                <a:cs typeface="David" pitchFamily="2" charset="-79"/>
              </a:rPr>
              <a:t>)</a:t>
            </a:r>
          </a:p>
          <a:p>
            <a:r>
              <a:rPr lang="he-IL" sz="2400" dirty="0">
                <a:solidFill>
                  <a:srgbClr val="002060"/>
                </a:solidFill>
                <a:latin typeface="David" pitchFamily="2" charset="-79"/>
                <a:cs typeface="David" pitchFamily="2" charset="-79"/>
              </a:rPr>
              <a:t>לגבי ריהוט </a:t>
            </a:r>
            <a:r>
              <a:rPr lang="he-IL" sz="2400" dirty="0" smtClean="0">
                <a:solidFill>
                  <a:srgbClr val="002060"/>
                </a:solidFill>
                <a:latin typeface="David" pitchFamily="2" charset="-79"/>
                <a:cs typeface="David" pitchFamily="2" charset="-79"/>
              </a:rPr>
              <a:t>שמתקבל </a:t>
            </a:r>
            <a:r>
              <a:rPr lang="he-IL" sz="2400" dirty="0">
                <a:solidFill>
                  <a:srgbClr val="002060"/>
                </a:solidFill>
                <a:latin typeface="David" pitchFamily="2" charset="-79"/>
                <a:cs typeface="David" pitchFamily="2" charset="-79"/>
              </a:rPr>
              <a:t>– לא להתבייש לפתוח ארונות </a:t>
            </a:r>
            <a:endParaRPr lang="he-IL"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לפתוח חלונות – לבדוק התריסים שלמים? האם יש אטימות מפני קור/חום</a:t>
            </a:r>
            <a:r>
              <a:rPr lang="he-IL" sz="2400" dirty="0" smtClean="0">
                <a:solidFill>
                  <a:srgbClr val="002060"/>
                </a:solidFill>
                <a:latin typeface="David" pitchFamily="2" charset="-79"/>
                <a:cs typeface="David" pitchFamily="2" charset="-79"/>
              </a:rPr>
              <a:t>?</a:t>
            </a:r>
          </a:p>
          <a:p>
            <a:r>
              <a:rPr lang="he-IL" sz="2400" dirty="0">
                <a:solidFill>
                  <a:srgbClr val="002060"/>
                </a:solidFill>
                <a:latin typeface="David" pitchFamily="2" charset="-79"/>
                <a:cs typeface="David" pitchFamily="2" charset="-79"/>
              </a:rPr>
              <a:t>יש דברים לא תקינים? עמדו על כך שיתוקנו ודאגו כי העניין יירשם בחוזה.</a:t>
            </a:r>
          </a:p>
          <a:p>
            <a:r>
              <a:rPr lang="he-IL" sz="2400" dirty="0" smtClean="0">
                <a:solidFill>
                  <a:srgbClr val="002060"/>
                </a:solidFill>
                <a:latin typeface="David" pitchFamily="2" charset="-79"/>
                <a:cs typeface="David" pitchFamily="2" charset="-79"/>
              </a:rPr>
              <a:t>חשוב מאוד כי יצוין בחוזה כי הדירה הגיעה, למשל, עם ארון שבור. כדי שחס וחלילה לא יגידו שאתם שברתם ותצטרכו לשלם על התיקון. לכן יש לצלם לפני הכניסה לדירה ולשלוח למשכיר.  </a:t>
            </a:r>
          </a:p>
          <a:p>
            <a:r>
              <a:rPr lang="he-IL" sz="2400" dirty="0" smtClean="0">
                <a:solidFill>
                  <a:srgbClr val="002060"/>
                </a:solidFill>
                <a:latin typeface="David" pitchFamily="2" charset="-79"/>
                <a:cs typeface="David" pitchFamily="2" charset="-79"/>
              </a:rPr>
              <a:t>לבדוק </a:t>
            </a:r>
            <a:r>
              <a:rPr lang="he-IL" sz="2400" dirty="0" smtClean="0">
                <a:solidFill>
                  <a:srgbClr val="002060"/>
                </a:solidFill>
                <a:latin typeface="David" pitchFamily="2" charset="-79"/>
                <a:cs typeface="David" pitchFamily="2" charset="-79"/>
              </a:rPr>
              <a:t>באיזו תדירות המשכיר מתכוון לבוא לבקר (ביקור וביקורת) בדירה</a:t>
            </a:r>
            <a:r>
              <a:rPr lang="he-IL" sz="2400" dirty="0" smtClean="0">
                <a:solidFill>
                  <a:srgbClr val="002060"/>
                </a:solidFill>
                <a:latin typeface="David" pitchFamily="2" charset="-79"/>
                <a:cs typeface="David" pitchFamily="2" charset="-79"/>
              </a:rPr>
              <a:t>?</a:t>
            </a:r>
            <a:endParaRPr lang="he-IL" sz="2400" dirty="0" smtClean="0">
              <a:solidFill>
                <a:srgbClr val="002060"/>
              </a:solidFill>
              <a:latin typeface="David" pitchFamily="2" charset="-79"/>
              <a:cs typeface="David" pitchFamily="2" charset="-79"/>
            </a:endParaRPr>
          </a:p>
          <a:p>
            <a:endParaRPr lang="he-IL" sz="2400" dirty="0" smtClean="0">
              <a:solidFill>
                <a:srgbClr val="002060"/>
              </a:solidFill>
              <a:latin typeface="David" pitchFamily="2" charset="-79"/>
              <a:cs typeface="David" pitchFamily="2" charset="-79"/>
            </a:endParaRPr>
          </a:p>
          <a:p>
            <a:pPr marL="0" indent="0" algn="ctr">
              <a:buNone/>
            </a:pPr>
            <a:endParaRPr lang="he-IL" sz="1200" b="1" dirty="0" smtClean="0">
              <a:solidFill>
                <a:srgbClr val="002060"/>
              </a:solidFill>
              <a:latin typeface="David" pitchFamily="2" charset="-79"/>
              <a:cs typeface="David" pitchFamily="2" charset="-79"/>
              <a:hlinkClick r:id="rId2"/>
            </a:endParaRPr>
          </a:p>
          <a:p>
            <a:pPr marL="0" indent="0" algn="ctr">
              <a:buNone/>
            </a:pPr>
            <a:endParaRPr lang="he-IL" sz="1200" b="1" dirty="0">
              <a:solidFill>
                <a:srgbClr val="002060"/>
              </a:solidFill>
              <a:latin typeface="David" pitchFamily="2" charset="-79"/>
              <a:cs typeface="David" pitchFamily="2" charset="-79"/>
              <a:hlinkClick r:id="rId2"/>
            </a:endParaRPr>
          </a:p>
          <a:p>
            <a:pPr marL="0" indent="0" algn="ctr">
              <a:buNone/>
            </a:pPr>
            <a:endParaRPr lang="he-IL" sz="1200" b="1" dirty="0" smtClean="0">
              <a:solidFill>
                <a:srgbClr val="002060"/>
              </a:solidFill>
              <a:latin typeface="David" pitchFamily="2" charset="-79"/>
              <a:cs typeface="David" pitchFamily="2" charset="-79"/>
              <a:hlinkClick r:id="rId2"/>
            </a:endParaRPr>
          </a:p>
          <a:p>
            <a:pPr marL="0" indent="0" algn="ctr">
              <a:buNone/>
            </a:pPr>
            <a:r>
              <a:rPr lang="he-IL" sz="2400" dirty="0">
                <a:solidFill>
                  <a:srgbClr val="002060"/>
                </a:solidFill>
                <a:latin typeface="David" pitchFamily="2" charset="-79"/>
                <a:cs typeface="David" pitchFamily="2" charset="-79"/>
              </a:rPr>
              <a:t/>
            </a:r>
            <a:br>
              <a:rPr lang="he-IL" sz="2400" dirty="0">
                <a:solidFill>
                  <a:srgbClr val="002060"/>
                </a:solidFill>
                <a:latin typeface="David" pitchFamily="2" charset="-79"/>
                <a:cs typeface="David" pitchFamily="2" charset="-79"/>
              </a:rPr>
            </a:b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לפני שנכנסים לשכ"ד</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pic>
        <p:nvPicPr>
          <p:cNvPr id="1026" name="Picture 2" descr="×ª××¦××ª ×ª××× × ×¢×××¨ × ×××××ª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959" y="2163341"/>
            <a:ext cx="2132309" cy="14222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ª××¦××ª ×ª××× × ×¢×××¨ ×¢×××©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5564" y="5401057"/>
            <a:ext cx="2281092" cy="1400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719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420416" y="143744"/>
            <a:ext cx="965648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smtClean="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endParaRPr lang="he-IL" sz="2400" b="1" dirty="0" smtClean="0">
              <a:solidFill>
                <a:srgbClr val="002060"/>
              </a:solidFill>
              <a:latin typeface="David" pitchFamily="2" charset="-79"/>
              <a:cs typeface="David" pitchFamily="2" charset="-79"/>
            </a:endParaRPr>
          </a:p>
          <a:p>
            <a:endParaRPr lang="he-IL" sz="2400" b="1" dirty="0">
              <a:solidFill>
                <a:srgbClr val="002060"/>
              </a:solidFill>
              <a:latin typeface="David" pitchFamily="2" charset="-79"/>
              <a:cs typeface="David" pitchFamily="2" charset="-79"/>
            </a:endParaRPr>
          </a:p>
          <a:p>
            <a:r>
              <a:rPr lang="he-IL" sz="2400" b="1" dirty="0" smtClean="0">
                <a:solidFill>
                  <a:srgbClr val="002060"/>
                </a:solidFill>
                <a:latin typeface="David" pitchFamily="2" charset="-79"/>
                <a:cs typeface="David" pitchFamily="2" charset="-79"/>
              </a:rPr>
              <a:t>לבדוק מה אפשרויות היציאה מהחוזה?</a:t>
            </a:r>
            <a:r>
              <a:rPr lang="he-IL" sz="2400" dirty="0" smtClean="0">
                <a:solidFill>
                  <a:srgbClr val="002060"/>
                </a:solidFill>
                <a:latin typeface="David" pitchFamily="2" charset="-79"/>
                <a:cs typeface="David" pitchFamily="2" charset="-79"/>
              </a:rPr>
              <a:t> הכול חיובי לפני החתימה על החוזה.. אבל אז יכולות לצוץ בעיות - המשכיר לא מוכן לתקן תקלות, אתם מגלים שהדירה לא באמת טובה כפי שהוצגה ועוד.. לכן חשוב מאד להוסיף בחוזה סעיף יציאה ללא קנס/פיצוי!   התייעצו עם </a:t>
            </a:r>
            <a:r>
              <a:rPr lang="he-IL" sz="2400" dirty="0" smtClean="0">
                <a:solidFill>
                  <a:srgbClr val="002060"/>
                </a:solidFill>
                <a:latin typeface="David" pitchFamily="2" charset="-79"/>
                <a:cs typeface="David" pitchFamily="2" charset="-79"/>
                <a:hlinkClick r:id="rId2"/>
              </a:rPr>
              <a:t>עמותת </a:t>
            </a:r>
            <a:r>
              <a:rPr lang="he-IL" sz="2400" dirty="0" err="1" smtClean="0">
                <a:solidFill>
                  <a:srgbClr val="002060"/>
                </a:solidFill>
                <a:latin typeface="David" pitchFamily="2" charset="-79"/>
                <a:cs typeface="David" pitchFamily="2" charset="-79"/>
                <a:hlinkClick r:id="rId2"/>
              </a:rPr>
              <a:t>נד"ן</a:t>
            </a:r>
            <a:r>
              <a:rPr lang="he-IL" sz="2400" dirty="0" smtClean="0">
                <a:solidFill>
                  <a:srgbClr val="002060"/>
                </a:solidFill>
                <a:latin typeface="David" pitchFamily="2" charset="-79"/>
                <a:cs typeface="David" pitchFamily="2" charset="-79"/>
              </a:rPr>
              <a:t> (סיוע משפטי לחיילים)</a:t>
            </a:r>
            <a:endParaRPr lang="he-IL" sz="2400" dirty="0" smtClean="0">
              <a:solidFill>
                <a:srgbClr val="002060"/>
              </a:solidFill>
              <a:latin typeface="David" pitchFamily="2" charset="-79"/>
              <a:cs typeface="David" pitchFamily="2" charset="-79"/>
            </a:endParaRPr>
          </a:p>
          <a:p>
            <a:pPr marL="0" indent="0" algn="ctr">
              <a:buNone/>
            </a:pPr>
            <a:r>
              <a:rPr lang="he-IL" sz="1200" b="1" dirty="0" smtClean="0">
                <a:solidFill>
                  <a:srgbClr val="002060"/>
                </a:solidFill>
                <a:latin typeface="David" pitchFamily="2" charset="-79"/>
                <a:cs typeface="David" pitchFamily="2" charset="-79"/>
                <a:hlinkClick r:id="rId3"/>
              </a:rPr>
              <a:t>\</a:t>
            </a:r>
          </a:p>
          <a:p>
            <a:pPr marL="0" indent="0" algn="ctr">
              <a:buNone/>
            </a:pPr>
            <a:endParaRPr lang="he-IL" sz="1200" b="1" dirty="0">
              <a:solidFill>
                <a:srgbClr val="002060"/>
              </a:solidFill>
              <a:latin typeface="David" pitchFamily="2" charset="-79"/>
              <a:cs typeface="David" pitchFamily="2" charset="-79"/>
              <a:hlinkClick r:id="rId3"/>
            </a:endParaRPr>
          </a:p>
          <a:p>
            <a:pPr marL="0" indent="0" algn="ctr">
              <a:buNone/>
            </a:pPr>
            <a:endParaRPr lang="he-IL" sz="1200" b="1" dirty="0" smtClean="0">
              <a:solidFill>
                <a:srgbClr val="002060"/>
              </a:solidFill>
              <a:latin typeface="David" pitchFamily="2" charset="-79"/>
              <a:cs typeface="David" pitchFamily="2" charset="-79"/>
              <a:hlinkClick r:id="rId3"/>
            </a:endParaRPr>
          </a:p>
          <a:p>
            <a:pPr marL="0" indent="0" algn="ctr">
              <a:buNone/>
            </a:pPr>
            <a:endParaRPr lang="he-IL" sz="1200" b="1" dirty="0" smtClean="0">
              <a:solidFill>
                <a:srgbClr val="002060"/>
              </a:solidFill>
              <a:latin typeface="David" pitchFamily="2" charset="-79"/>
              <a:cs typeface="David" pitchFamily="2" charset="-79"/>
              <a:hlinkClick r:id="rId3"/>
            </a:endParaRPr>
          </a:p>
          <a:p>
            <a:pPr marL="0" indent="0" algn="ctr">
              <a:buNone/>
            </a:pPr>
            <a:r>
              <a:rPr lang="he-IL" sz="2400" b="1" dirty="0" smtClean="0">
                <a:solidFill>
                  <a:srgbClr val="002060"/>
                </a:solidFill>
                <a:latin typeface="David" pitchFamily="2" charset="-79"/>
                <a:cs typeface="David" pitchFamily="2" charset="-79"/>
                <a:hlinkClick r:id="rId3"/>
              </a:rPr>
              <a:t>מאמר חשוב מאד </a:t>
            </a:r>
            <a:r>
              <a:rPr lang="he-IL" sz="2400" b="1" dirty="0" smtClean="0">
                <a:solidFill>
                  <a:srgbClr val="002060"/>
                </a:solidFill>
                <a:latin typeface="David" pitchFamily="2" charset="-79"/>
                <a:cs typeface="David" pitchFamily="2" charset="-79"/>
              </a:rPr>
              <a:t>שיסייע לכם ולחיילים – קראו היטב!</a:t>
            </a:r>
            <a:r>
              <a:rPr lang="he-IL" sz="2400" dirty="0">
                <a:solidFill>
                  <a:srgbClr val="002060"/>
                </a:solidFill>
                <a:latin typeface="David" pitchFamily="2" charset="-79"/>
                <a:cs typeface="David" pitchFamily="2" charset="-79"/>
              </a:rPr>
              <a:t/>
            </a:r>
            <a:br>
              <a:rPr lang="he-IL" sz="2400" dirty="0">
                <a:solidFill>
                  <a:srgbClr val="002060"/>
                </a:solidFill>
                <a:latin typeface="David" pitchFamily="2" charset="-79"/>
                <a:cs typeface="David" pitchFamily="2" charset="-79"/>
              </a:rPr>
            </a:b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smtClean="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חוזה שכירות - דגשים </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
        <p:nvSpPr>
          <p:cNvPr id="3" name="מלבן 2"/>
          <p:cNvSpPr/>
          <p:nvPr/>
        </p:nvSpPr>
        <p:spPr>
          <a:xfrm>
            <a:off x="1908048" y="4767072"/>
            <a:ext cx="6681216" cy="76809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700877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5941</TotalTime>
  <Words>726</Words>
  <Application>Microsoft Office PowerPoint</Application>
  <PresentationFormat>מסך רחב</PresentationFormat>
  <Paragraphs>130</Paragraphs>
  <Slides>13</Slides>
  <Notes>1</Notes>
  <HiddenSlides>8</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13</vt:i4>
      </vt:variant>
    </vt:vector>
  </HeadingPairs>
  <TitlesOfParts>
    <vt:vector size="21" baseType="lpstr">
      <vt:lpstr>Arial</vt:lpstr>
      <vt:lpstr>Calibri</vt:lpstr>
      <vt:lpstr>David</vt:lpstr>
      <vt:lpstr>Gisha</vt:lpstr>
      <vt:lpstr>Trebuchet MS</vt:lpstr>
      <vt:lpstr>Wingdings</vt:lpstr>
      <vt:lpstr>Wingdings 3</vt:lpstr>
      <vt:lpstr>פיאה</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IAF</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לכ"א/פרט/ת"ש ורווחה/קמ"ד ת"ש חובה</dc:creator>
  <cp:lastModifiedBy>reli@achgadol.org</cp:lastModifiedBy>
  <cp:revision>240</cp:revision>
  <dcterms:created xsi:type="dcterms:W3CDTF">2017-12-07T13:45:05Z</dcterms:created>
  <dcterms:modified xsi:type="dcterms:W3CDTF">2019-08-23T19:33:24Z</dcterms:modified>
</cp:coreProperties>
</file>