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8" r:id="rId2"/>
    <p:sldId id="315" r:id="rId3"/>
    <p:sldId id="312" r:id="rId4"/>
    <p:sldId id="313" r:id="rId5"/>
    <p:sldId id="314" r:id="rId6"/>
    <p:sldId id="306" r:id="rId7"/>
    <p:sldId id="307" r:id="rId8"/>
    <p:sldId id="308" r:id="rId9"/>
    <p:sldId id="316" r:id="rId10"/>
    <p:sldId id="30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DC1"/>
    <a:srgbClr val="F103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2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1A23486-A50B-4924-9D24-A939C1D7AFC9}" type="datetimeFigureOut">
              <a:rPr lang="he-IL" smtClean="0"/>
              <a:t>כ"ד/אב/תשע"ט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4AFAD90-00B0-4B81-9615-D241EC80D80D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8435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8/25/2019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8/25/2019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dirty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pPr/>
              <a:t>8/25/2019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4304" y="2109217"/>
            <a:ext cx="105029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מצבים רגשיים</a:t>
            </a:r>
            <a:endParaRPr lang="he-IL" sz="96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76" y="154005"/>
            <a:ext cx="1989223" cy="1833292"/>
          </a:xfrm>
          <a:prstGeom prst="rect">
            <a:avLst/>
          </a:prstGeom>
        </p:spPr>
      </p:pic>
      <p:pic>
        <p:nvPicPr>
          <p:cNvPr id="5" name="Picture 2" descr="http://986045497.r.cdn77.net/wp-content/uploads/2011/06/zebra_Stre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0378">
            <a:off x="5071233" y="3913145"/>
            <a:ext cx="1876660" cy="2338517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68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85344" y="385168"/>
            <a:ext cx="10008376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endParaRPr lang="he-IL" sz="1400" i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b="1" u="sng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דגש </a:t>
            </a:r>
            <a:r>
              <a:rPr lang="he-IL" sz="2400" b="1" u="sng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למתנדב שקורא את המצגת: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המתנדב אינו בעל כישורים מקצועיים כדי לטפל פסיכולוגית בחייל או למנוע פגיעה עצמית של חייל במקרי קיצון.</a:t>
            </a:r>
            <a:b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רוב המקרים קורים ללא התראה מוקדמת וללא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יכולת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לחזות זאת מראש. </a:t>
            </a:r>
            <a:b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המתנדב אחראי להציף להנהלה איתותי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מצוקה,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אותם ניתן לזהות במידה וקיים קשר תקין עם החייל, בכדי להקל על התמודדות החייל עם המצוקה הנפשית ולהפחית את הסיכוי לפגיעה עצמית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דגש למתנדבים!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1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85344" y="385168"/>
            <a:ext cx="10008376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e-IL" sz="2400" b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רגשות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ביטוי רגשי מילולי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(בכי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צחוק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כעס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פחד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...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) שיתוף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רגשי של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אחרים, בקשת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תמיכה רגשית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או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ביטוי רגשות בדרכים לא מילוליות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(ציור,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קריאה,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כתיבה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...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) נמצאו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יעילים להפחתת תחושת הלחץ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והמצוקה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b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ג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גוף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בכל תחושת לחץ קיים מרכיב גופני הכולל תחושות גופניות ופעילויות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מודעות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לתחושות גופניות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מיומנויות הרפיה ומדיטציה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ספורט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עשייה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אכילה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שינה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הן פעילויות מרגיעות שמחזירות תחושת שליטה על תגובות הגוף ומקטינות את רמת הלחץ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</a:t>
            </a:r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שכל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שימוש בשכל מאפשר לנו לארגן את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המחשבות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לאסוף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מידע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לברור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סדר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עדיפויות,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לתכנן,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ללמוד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מניסיון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לקבל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החלטות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לפתור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בעיות ולנווט את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מחשבותינו.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אסטרטגיות שכליות מסייעות להפחתת תחושת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הלחץ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מודל "</a:t>
            </a:r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רגש</a:t>
            </a:r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חם מאד"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  <p:pic>
        <p:nvPicPr>
          <p:cNvPr id="2" name="תמונה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624" y="5401075"/>
            <a:ext cx="1784533" cy="121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05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85344" y="385168"/>
            <a:ext cx="10008376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e-IL" sz="2400" b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חברה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בהתמודדות עם לחץ ישנה חשיבות עצומה לתמיכה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חברתית.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שאיבת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תמיכה מהשתייכות לקבוצה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קבלת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או לקיחת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תפקיד, אהבת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הזולת והיכולת להיות שם למענו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הם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גורמים תומכים המסייעים לתחושת הביטחון במצבים של מתח ואי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ודאות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משפחה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המערכת המשפחתית היא הבסיס לצמיחת האישיות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היא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מערכת רגשית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חברתית ראשונית וחיונית לפיתוח כישורי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הישרדות.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היא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מסוגלת להעניק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אהבה,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תמיכה וסיוע</a:t>
            </a: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מודל "רגש </a:t>
            </a:r>
            <a:r>
              <a:rPr lang="he-IL" sz="6000" b="1" dirty="0">
                <a:ln w="3175" cmpd="sng">
                  <a:noFill/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חם</a:t>
            </a:r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מאד"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  <p:pic>
        <p:nvPicPr>
          <p:cNvPr id="2" name="תמונה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200" y="5401075"/>
            <a:ext cx="1945957" cy="132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29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85344" y="385168"/>
            <a:ext cx="10008376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e-IL" sz="2400" b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 </a:t>
            </a:r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</a:t>
            </a:r>
            <a:r>
              <a:rPr lang="en-US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מערכת אמונות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האמונה מעניקה משמעות לסבל וטעם לחיים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חיפוש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המשמעות והפשר מדריך ומנחה את האדם בזמנים של לחץ ומשבר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מערכת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האמונות והערכים כוללת אמונה דתית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עמדות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פוליטיות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,"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אני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מאמין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"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כזה או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אחר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תחושות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של יעוד ושליחות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צורך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בהגשמה עצמית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תקווה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אופטימיות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פטליזם, מיסטיקה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ושימוש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בטקסים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ד</a:t>
            </a:r>
            <a:r>
              <a:rPr lang="en-US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–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דמיון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שימוש בדמיון מקל על מציאות קשה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.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חשיבה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יצירתית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חלומות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בהקיץ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מחשבות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נעימות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דמיון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מודרך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ניסיון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לדמיין פתרונות נוספים לבעיה</a:t>
            </a:r>
            <a:r>
              <a:rPr lang="en-US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שימוש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בהומור 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מודל "רגש </a:t>
            </a:r>
            <a:r>
              <a:rPr lang="he-IL" sz="6000" b="1" dirty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חם</a:t>
            </a:r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6000" b="1" dirty="0">
                <a:ln w="3175" cmpd="sng">
                  <a:noFill/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מאד</a:t>
            </a:r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  <p:pic>
        <p:nvPicPr>
          <p:cNvPr id="2" name="תמונה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200" y="5401075"/>
            <a:ext cx="1945957" cy="132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11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תחושה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פנימית של לחץ, חרדה, כישלון, מחסור, חוסר שביעות רצון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כללי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מצוקה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נפשית היא בדרך כלל תחושה שלילית פנימית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מתמשכת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לעיתים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מצוקה נפשית נובעת ממצוקה פיזית</a:t>
            </a:r>
          </a:p>
          <a:p>
            <a:pPr marL="0" indent="0">
              <a:buNone/>
            </a:pP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איתור מצבי מצוקה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  <p:pic>
        <p:nvPicPr>
          <p:cNvPr id="1026" name="Picture 2" descr="×ª××¦××ª ×ª××× × ×¢×××¨ ××¦×× ××¦××§×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423" y="4215095"/>
            <a:ext cx="3014345" cy="175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3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אותות אזהרה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  <p:pic>
        <p:nvPicPr>
          <p:cNvPr id="6" name="Picture 6" descr="Slika:Polje pomembno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8102">
            <a:off x="387289" y="4777904"/>
            <a:ext cx="1784083" cy="178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מציין מיקום תוכן 2"/>
          <p:cNvSpPr>
            <a:spLocks noGrp="1"/>
          </p:cNvSpPr>
          <p:nvPr>
            <p:ph idx="1"/>
          </p:nvPr>
        </p:nvSpPr>
        <p:spPr>
          <a:xfrm>
            <a:off x="5875308" y="1702382"/>
            <a:ext cx="4105728" cy="435133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ירידה חדה בתפקוד </a:t>
            </a:r>
          </a:p>
          <a:p>
            <a:pPr algn="r" rtl="1">
              <a:lnSpc>
                <a:spcPct val="150000"/>
              </a:lnSpc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היעדרויות ממושכות ותכופות מהצבא</a:t>
            </a:r>
          </a:p>
          <a:p>
            <a:pPr algn="r" rtl="1">
              <a:lnSpc>
                <a:spcPct val="160000"/>
              </a:lnSpc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הסתגרות והתנתקות חברתית</a:t>
            </a:r>
          </a:p>
          <a:p>
            <a:pPr algn="r" rtl="1">
              <a:lnSpc>
                <a:spcPct val="160000"/>
              </a:lnSpc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הפרעות בשינה ובתאבון</a:t>
            </a:r>
          </a:p>
          <a:p>
            <a:pPr algn="r" rtl="1">
              <a:lnSpc>
                <a:spcPct val="160000"/>
              </a:lnSpc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עצב, בכי מרובה</a:t>
            </a:r>
          </a:p>
        </p:txBody>
      </p:sp>
      <p:sp>
        <p:nvSpPr>
          <p:cNvPr id="9" name="מציין מיקום תוכן 2"/>
          <p:cNvSpPr txBox="1">
            <a:spLocks/>
          </p:cNvSpPr>
          <p:nvPr/>
        </p:nvSpPr>
        <p:spPr>
          <a:xfrm>
            <a:off x="1158240" y="1755295"/>
            <a:ext cx="4202861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עיסוק מוגזם בפרידה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שימוש באלכוהול וסמים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60000"/>
              </a:lnSpc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התייחסות אובססיבית להצלחה וחרדה מכישלון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60000"/>
              </a:lnSpc>
            </a:pP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העברת מסרים אובדניים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8010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בצבא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מפקד,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קב"ן/</a:t>
            </a:r>
            <a:r>
              <a:rPr lang="he-IL" sz="2400" dirty="0" err="1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קפ"ס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,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רופא,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פסיכיאטר 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"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אח גדול" - רכז, מתנדב מלווה, </a:t>
            </a:r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רלי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צין 052-9456076,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אביגיל-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052-6634642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בית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החייל - מנהל, אם בית, אחראי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משמרת</a:t>
            </a:r>
          </a:p>
          <a:p>
            <a:r>
              <a:rPr lang="he-IL" sz="2400" dirty="0" err="1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נט"ל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– בדגש על התמודדות עם טראומת לחימה –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1-800-363-363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ער"ן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 עזרה ראשונה נפשית - התייעצות טלפונית (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1202)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משטרה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100 - במצב בו אדם מאיים להתאבד ומסכן את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עצמו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מד"א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101 - אם כבר יש פגיעה / נטילת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כדורים</a:t>
            </a:r>
          </a:p>
          <a:p>
            <a:r>
              <a:rPr lang="he-IL" sz="2400" dirty="0" err="1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מהו"ת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– מרכז התמודדות ותמיכה בצבא בנושא פגיעה על רקע מיני, אלימות    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                   במשפחה ובקרב בני/</a:t>
            </a:r>
            <a:r>
              <a:rPr lang="he-IL" sz="2400" dirty="0" err="1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ות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זוג ובמקרים של היריון לא מתוכנן – 03-9482600</a:t>
            </a:r>
          </a:p>
          <a:p>
            <a:pPr marL="0" indent="0" algn="ctr">
              <a:buNone/>
            </a:pPr>
            <a:r>
              <a:rPr lang="he-IL" sz="2400" b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חשוב לדעת,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חייל שעולה לוועדה על רקע נפשי יכול להזמין מלווה לוועדה!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כך שאתם יכולים ללוות את החייל שלכם, כדי שלא יהיה לבד.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למי פונים?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1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טלפונים חשובים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786" y="1230154"/>
            <a:ext cx="7776571" cy="549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0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37240" y="385168"/>
            <a:ext cx="9656480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</a:p>
          <a:p>
            <a:endParaRPr lang="he-IL" sz="16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אתם המתנדבים לא פסיכולוגים ולא פסיכיאטרים(!) ואין לנו ציפייה שתחליפו את אנשי המקצוע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אבל בהחלט חשוב שתקבלו כלים בסיסיים כמתנדבים-אחים-גדולים להבין מצבים רגשיים, לאתר מצוקות ולדעת למי פונים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אם יש ספק – אין ספק! 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פשוט תשתפו אותנו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–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משפחת אח גדול</a:t>
            </a:r>
          </a:p>
          <a:p>
            <a:pPr marL="0" indent="0">
              <a:buNone/>
            </a:pPr>
            <a:endParaRPr lang="he-IL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400" dirty="0"/>
              <a:t/>
            </a:r>
            <a:br>
              <a:rPr lang="he-IL" sz="2400" dirty="0"/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0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שימו לב!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43744"/>
            <a:ext cx="1486663" cy="137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6376</TotalTime>
  <Words>67</Words>
  <Application>Microsoft Office PowerPoint</Application>
  <PresentationFormat>מסך רחב</PresentationFormat>
  <Paragraphs>80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8" baseType="lpstr">
      <vt:lpstr>Arial</vt:lpstr>
      <vt:lpstr>Calibri</vt:lpstr>
      <vt:lpstr>David</vt:lpstr>
      <vt:lpstr>Gisha</vt:lpstr>
      <vt:lpstr>Trebuchet MS</vt:lpstr>
      <vt:lpstr>Wingdings</vt:lpstr>
      <vt:lpstr>Wingdings 3</vt:lpstr>
      <vt:lpstr>פיאה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IAF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לכ"א/פרט/ת"ש ורווחה/קמ"ד ת"ש חובה</dc:creator>
  <cp:lastModifiedBy>reli@achgadol.org</cp:lastModifiedBy>
  <cp:revision>227</cp:revision>
  <dcterms:created xsi:type="dcterms:W3CDTF">2017-12-07T13:45:05Z</dcterms:created>
  <dcterms:modified xsi:type="dcterms:W3CDTF">2019-08-25T05:57:21Z</dcterms:modified>
</cp:coreProperties>
</file>